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259" r:id="rId4"/>
    <p:sldId id="260" r:id="rId5"/>
    <p:sldId id="261" r:id="rId6"/>
    <p:sldId id="263" r:id="rId7"/>
    <p:sldId id="264" r:id="rId8"/>
    <p:sldId id="265" r:id="rId9"/>
    <p:sldId id="266" r:id="rId10"/>
    <p:sldId id="268" r:id="rId11"/>
    <p:sldId id="267" r:id="rId12"/>
    <p:sldId id="270" r:id="rId13"/>
    <p:sldId id="269" r:id="rId14"/>
    <p:sldId id="285" r:id="rId15"/>
    <p:sldId id="286" r:id="rId16"/>
    <p:sldId id="287" r:id="rId17"/>
    <p:sldId id="276" r:id="rId18"/>
    <p:sldId id="288" r:id="rId19"/>
    <p:sldId id="272" r:id="rId20"/>
    <p:sldId id="289" r:id="rId21"/>
    <p:sldId id="290" r:id="rId22"/>
    <p:sldId id="273" r:id="rId23"/>
    <p:sldId id="291" r:id="rId24"/>
    <p:sldId id="293" r:id="rId25"/>
    <p:sldId id="292" r:id="rId26"/>
    <p:sldId id="275" r:id="rId27"/>
    <p:sldId id="294" r:id="rId28"/>
    <p:sldId id="295" r:id="rId29"/>
    <p:sldId id="296" r:id="rId30"/>
    <p:sldId id="279" r:id="rId31"/>
    <p:sldId id="280" r:id="rId32"/>
    <p:sldId id="274" r:id="rId33"/>
    <p:sldId id="297" r:id="rId34"/>
    <p:sldId id="271" r:id="rId35"/>
    <p:sldId id="277" r:id="rId36"/>
    <p:sldId id="278" r:id="rId37"/>
    <p:sldId id="25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ACF0"/>
    <a:srgbClr val="F68634"/>
    <a:srgbClr val="7861A9"/>
    <a:srgbClr val="61B743"/>
    <a:srgbClr val="2941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39" autoAdjust="0"/>
  </p:normalViewPr>
  <p:slideViewPr>
    <p:cSldViewPr snapToGrid="0" snapToObjects="1">
      <p:cViewPr varScale="1">
        <p:scale>
          <a:sx n="69" d="100"/>
          <a:sy n="69" d="100"/>
        </p:scale>
        <p:origin x="15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92E27-03A7-47E8-B185-D478B4887E7E}" type="datetimeFigureOut">
              <a:rPr lang="en-GB" smtClean="0"/>
              <a:pPr/>
              <a:t>14/01/2016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A52A2-39D6-415B-8A03-ECE2B67CE61E}" type="slidenum">
              <a:rPr lang="en-GB" smtClean="0"/>
              <a:pPr/>
              <a:t>‹#›</a:t>
            </a:fld>
            <a:endParaRPr lang="en-GB"/>
          </a:p>
        </p:txBody>
      </p:sp>
    </p:spTree>
    <p:extLst>
      <p:ext uri="{BB962C8B-B14F-4D97-AF65-F5344CB8AC3E}">
        <p14:creationId xmlns:p14="http://schemas.microsoft.com/office/powerpoint/2010/main" val="62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5</a:t>
            </a:fld>
            <a:endParaRPr lang="en-GB"/>
          </a:p>
        </p:txBody>
      </p:sp>
    </p:spTree>
    <p:extLst>
      <p:ext uri="{BB962C8B-B14F-4D97-AF65-F5344CB8AC3E}">
        <p14:creationId xmlns:p14="http://schemas.microsoft.com/office/powerpoint/2010/main" val="59923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14</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15</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16</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17</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18</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19</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20</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21</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22</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23</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6</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24</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25</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26</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27</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28</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29</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30</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31</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32</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33</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7</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34</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35</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36</a:t>
            </a:fld>
            <a:endParaRPr lang="en-GB"/>
          </a:p>
        </p:txBody>
      </p:sp>
    </p:spTree>
    <p:extLst>
      <p:ext uri="{BB962C8B-B14F-4D97-AF65-F5344CB8AC3E}">
        <p14:creationId xmlns:p14="http://schemas.microsoft.com/office/powerpoint/2010/main" val="64670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8</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9</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10</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11</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12</a:t>
            </a:fld>
            <a:endParaRPr lang="en-GB"/>
          </a:p>
        </p:txBody>
      </p:sp>
    </p:spTree>
    <p:extLst>
      <p:ext uri="{BB962C8B-B14F-4D97-AF65-F5344CB8AC3E}">
        <p14:creationId xmlns:p14="http://schemas.microsoft.com/office/powerpoint/2010/main" val="398725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A52A2-39D6-415B-8A03-ECE2B67CE61E}" type="slidenum">
              <a:rPr lang="en-GB" smtClean="0"/>
              <a:pPr/>
              <a:t>13</a:t>
            </a:fld>
            <a:endParaRPr lang="en-GB"/>
          </a:p>
        </p:txBody>
      </p:sp>
    </p:spTree>
    <p:extLst>
      <p:ext uri="{BB962C8B-B14F-4D97-AF65-F5344CB8AC3E}">
        <p14:creationId xmlns:p14="http://schemas.microsoft.com/office/powerpoint/2010/main" val="398725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descr="4384-Powerpoint-Template---without-text-element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542"/>
            <a:ext cx="9144000" cy="6857309"/>
          </a:xfrm>
          <a:prstGeom prst="rect">
            <a:avLst/>
          </a:prstGeom>
        </p:spPr>
      </p:pic>
      <p:sp>
        <p:nvSpPr>
          <p:cNvPr id="2" name="Title 1"/>
          <p:cNvSpPr>
            <a:spLocks noGrp="1"/>
          </p:cNvSpPr>
          <p:nvPr>
            <p:ph type="ctrTitle" hasCustomPrompt="1"/>
          </p:nvPr>
        </p:nvSpPr>
        <p:spPr>
          <a:xfrm>
            <a:off x="1" y="304098"/>
            <a:ext cx="9144000" cy="993800"/>
          </a:xfrm>
          <a:prstGeom prst="rect">
            <a:avLst/>
          </a:prstGeom>
        </p:spPr>
        <p:txBody>
          <a:bodyPr/>
          <a:lstStyle>
            <a:lvl1pPr>
              <a:defRPr b="0" i="0">
                <a:solidFill>
                  <a:srgbClr val="294144"/>
                </a:solidFill>
                <a:latin typeface="Museo 700"/>
                <a:cs typeface="Museo 700"/>
              </a:defRPr>
            </a:lvl1pPr>
          </a:lstStyle>
          <a:p>
            <a:r>
              <a:rPr lang="en-US" dirty="0" smtClean="0"/>
              <a:t>﻿Presentation Title to go here</a:t>
            </a:r>
            <a:endParaRPr lang="en-US" dirty="0"/>
          </a:p>
        </p:txBody>
      </p:sp>
      <p:sp>
        <p:nvSpPr>
          <p:cNvPr id="8" name="TextBox 7"/>
          <p:cNvSpPr txBox="1"/>
          <p:nvPr userDrawn="1"/>
        </p:nvSpPr>
        <p:spPr>
          <a:xfrm>
            <a:off x="5441670" y="6182809"/>
            <a:ext cx="3411473" cy="353943"/>
          </a:xfrm>
          <a:prstGeom prst="rect">
            <a:avLst/>
          </a:prstGeom>
          <a:noFill/>
        </p:spPr>
        <p:txBody>
          <a:bodyPr wrap="square" rtlCol="0">
            <a:spAutoFit/>
          </a:bodyPr>
          <a:lstStyle/>
          <a:p>
            <a:pPr algn="r"/>
            <a:r>
              <a:rPr lang="en-US" sz="1700" b="0" i="0" dirty="0" smtClean="0">
                <a:solidFill>
                  <a:srgbClr val="294144"/>
                </a:solidFill>
                <a:latin typeface="Museo 700"/>
                <a:cs typeface="Museo 700"/>
              </a:rPr>
              <a:t>www.smart-learning.co.uk</a:t>
            </a:r>
            <a:endParaRPr lang="en-US" sz="1700" b="0" i="0" dirty="0">
              <a:solidFill>
                <a:srgbClr val="294144"/>
              </a:solidFill>
              <a:latin typeface="Museo 700"/>
              <a:cs typeface="Museo 700"/>
            </a:endParaRPr>
          </a:p>
        </p:txBody>
      </p:sp>
    </p:spTree>
    <p:extLst>
      <p:ext uri="{BB962C8B-B14F-4D97-AF65-F5344CB8AC3E}">
        <p14:creationId xmlns:p14="http://schemas.microsoft.com/office/powerpoint/2010/main" val="38555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1" descr="4384-Powerpoint-Template---without-text-elements-2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542"/>
            <a:ext cx="9144000" cy="6857309"/>
          </a:xfrm>
          <a:prstGeom prst="rect">
            <a:avLst/>
          </a:prstGeom>
        </p:spPr>
      </p:pic>
      <p:sp>
        <p:nvSpPr>
          <p:cNvPr id="7" name="TextBox 6"/>
          <p:cNvSpPr txBox="1"/>
          <p:nvPr userDrawn="1"/>
        </p:nvSpPr>
        <p:spPr>
          <a:xfrm>
            <a:off x="4319964" y="6182809"/>
            <a:ext cx="4533179" cy="430887"/>
          </a:xfrm>
          <a:prstGeom prst="rect">
            <a:avLst/>
          </a:prstGeom>
          <a:noFill/>
        </p:spPr>
        <p:txBody>
          <a:bodyPr wrap="square" rtlCol="0">
            <a:spAutoFit/>
          </a:bodyPr>
          <a:lstStyle/>
          <a:p>
            <a:pPr algn="r"/>
            <a:r>
              <a:rPr lang="en-US" sz="2125" b="0" i="0" dirty="0" smtClean="0">
                <a:solidFill>
                  <a:srgbClr val="294144"/>
                </a:solidFill>
                <a:latin typeface="Museo 700"/>
                <a:cs typeface="Museo 700"/>
              </a:rPr>
              <a:t>www.smart-learning.co.uk</a:t>
            </a:r>
            <a:endParaRPr lang="en-US" sz="2125" b="0" i="0" dirty="0">
              <a:solidFill>
                <a:srgbClr val="294144"/>
              </a:solidFill>
              <a:latin typeface="Museo 700"/>
              <a:cs typeface="Museo 700"/>
            </a:endParaRPr>
          </a:p>
        </p:txBody>
      </p:sp>
      <p:sp>
        <p:nvSpPr>
          <p:cNvPr id="12" name="Oval 11"/>
          <p:cNvSpPr/>
          <p:nvPr userDrawn="1"/>
        </p:nvSpPr>
        <p:spPr>
          <a:xfrm>
            <a:off x="2599760" y="698269"/>
            <a:ext cx="436825" cy="436825"/>
          </a:xfrm>
          <a:prstGeom prst="ellipse">
            <a:avLst/>
          </a:prstGeom>
          <a:solidFill>
            <a:srgbClr val="F686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ffectLst/>
            </a:endParaRPr>
          </a:p>
        </p:txBody>
      </p:sp>
      <p:sp>
        <p:nvSpPr>
          <p:cNvPr id="3" name="Title 2"/>
          <p:cNvSpPr>
            <a:spLocks noGrp="1"/>
          </p:cNvSpPr>
          <p:nvPr>
            <p:ph type="title"/>
          </p:nvPr>
        </p:nvSpPr>
        <p:spPr>
          <a:xfrm>
            <a:off x="4073749" y="1483312"/>
            <a:ext cx="4779394" cy="1965388"/>
          </a:xfrm>
          <a:prstGeom prst="rect">
            <a:avLst/>
          </a:prstGeom>
        </p:spPr>
        <p:txBody>
          <a:bodyPr vert="horz">
            <a:normAutofit/>
          </a:bodyPr>
          <a:lstStyle>
            <a:lvl1pPr algn="r">
              <a:defRPr b="0" i="0">
                <a:solidFill>
                  <a:srgbClr val="294144"/>
                </a:solidFill>
                <a:latin typeface="Museo 700"/>
                <a:cs typeface="Museo 700"/>
              </a:defRPr>
            </a:lvl1pPr>
          </a:lstStyle>
          <a:p>
            <a:r>
              <a:rPr lang="en-GB" dirty="0" smtClean="0"/>
              <a:t>Click to edit Master title style</a:t>
            </a:r>
            <a:endParaRPr lang="en-US" dirty="0"/>
          </a:p>
        </p:txBody>
      </p:sp>
      <p:sp>
        <p:nvSpPr>
          <p:cNvPr id="18" name="SmartArt Placeholder 17"/>
          <p:cNvSpPr>
            <a:spLocks noGrp="1"/>
          </p:cNvSpPr>
          <p:nvPr>
            <p:ph type="dgm" sz="quarter" idx="10"/>
          </p:nvPr>
        </p:nvSpPr>
        <p:spPr>
          <a:xfrm>
            <a:off x="4073749" y="389369"/>
            <a:ext cx="1011439" cy="1016076"/>
          </a:xfrm>
          <a:prstGeom prst="ellipse">
            <a:avLst/>
          </a:prstGeom>
          <a:solidFill>
            <a:srgbClr val="7861A9"/>
          </a:solidFill>
          <a:ln>
            <a:noFill/>
          </a:ln>
          <a:effectLst/>
        </p:spPr>
        <p:txBody>
          <a:bodyPr vert="horz"/>
          <a:lstStyle>
            <a:lvl1pPr>
              <a:defRPr sz="100">
                <a:solidFill>
                  <a:srgbClr val="7861A9"/>
                </a:solidFill>
              </a:defRPr>
            </a:lvl1pPr>
          </a:lstStyle>
          <a:p>
            <a:endParaRPr lang="en-US" dirty="0"/>
          </a:p>
        </p:txBody>
      </p:sp>
      <p:sp>
        <p:nvSpPr>
          <p:cNvPr id="19" name="SmartArt Placeholder 17"/>
          <p:cNvSpPr>
            <a:spLocks noGrp="1"/>
          </p:cNvSpPr>
          <p:nvPr>
            <p:ph type="dgm" sz="quarter" idx="11"/>
          </p:nvPr>
        </p:nvSpPr>
        <p:spPr>
          <a:xfrm>
            <a:off x="2961302" y="1135093"/>
            <a:ext cx="1112447" cy="1117547"/>
          </a:xfrm>
          <a:prstGeom prst="ellipse">
            <a:avLst/>
          </a:prstGeom>
          <a:solidFill>
            <a:srgbClr val="61B743"/>
          </a:solidFill>
          <a:ln>
            <a:noFill/>
          </a:ln>
          <a:effectLst/>
        </p:spPr>
        <p:txBody>
          <a:bodyPr vert="horz"/>
          <a:lstStyle>
            <a:lvl1pPr>
              <a:defRPr sz="100">
                <a:solidFill>
                  <a:srgbClr val="61B743"/>
                </a:solidFill>
              </a:defRPr>
            </a:lvl1pPr>
          </a:lstStyle>
          <a:p>
            <a:endParaRPr lang="en-US" dirty="0"/>
          </a:p>
        </p:txBody>
      </p:sp>
      <p:sp>
        <p:nvSpPr>
          <p:cNvPr id="20" name="SmartArt Placeholder 17"/>
          <p:cNvSpPr>
            <a:spLocks noGrp="1"/>
          </p:cNvSpPr>
          <p:nvPr>
            <p:ph type="dgm" sz="quarter" idx="12"/>
          </p:nvPr>
        </p:nvSpPr>
        <p:spPr>
          <a:xfrm>
            <a:off x="5116238" y="3624843"/>
            <a:ext cx="770410" cy="773942"/>
          </a:xfrm>
          <a:prstGeom prst="ellipse">
            <a:avLst/>
          </a:prstGeom>
          <a:solidFill>
            <a:srgbClr val="7861A9"/>
          </a:solidFill>
          <a:ln>
            <a:noFill/>
          </a:ln>
          <a:effectLst/>
        </p:spPr>
        <p:txBody>
          <a:bodyPr vert="horz"/>
          <a:lstStyle>
            <a:lvl1pPr>
              <a:defRPr sz="100">
                <a:solidFill>
                  <a:srgbClr val="7861A9"/>
                </a:solidFill>
              </a:defRPr>
            </a:lvl1pPr>
          </a:lstStyle>
          <a:p>
            <a:endParaRPr lang="en-US" dirty="0"/>
          </a:p>
        </p:txBody>
      </p:sp>
      <p:sp>
        <p:nvSpPr>
          <p:cNvPr id="21" name="SmartArt Placeholder 17"/>
          <p:cNvSpPr>
            <a:spLocks noGrp="1"/>
          </p:cNvSpPr>
          <p:nvPr>
            <p:ph type="dgm" sz="quarter" idx="13"/>
          </p:nvPr>
        </p:nvSpPr>
        <p:spPr>
          <a:xfrm>
            <a:off x="6070940" y="3448700"/>
            <a:ext cx="1011439" cy="1016076"/>
          </a:xfrm>
          <a:prstGeom prst="ellipse">
            <a:avLst/>
          </a:prstGeom>
          <a:solidFill>
            <a:srgbClr val="61B743"/>
          </a:solidFill>
          <a:ln>
            <a:noFill/>
          </a:ln>
          <a:effectLst/>
        </p:spPr>
        <p:txBody>
          <a:bodyPr vert="horz"/>
          <a:lstStyle>
            <a:lvl1pPr>
              <a:defRPr sz="100">
                <a:solidFill>
                  <a:srgbClr val="61B743"/>
                </a:solidFill>
              </a:defRPr>
            </a:lvl1pPr>
          </a:lstStyle>
          <a:p>
            <a:endParaRPr lang="en-US" dirty="0"/>
          </a:p>
        </p:txBody>
      </p:sp>
      <p:sp>
        <p:nvSpPr>
          <p:cNvPr id="11" name="SmartArt Placeholder 17"/>
          <p:cNvSpPr>
            <a:spLocks noGrp="1"/>
          </p:cNvSpPr>
          <p:nvPr>
            <p:ph type="dgm" sz="quarter" idx="14"/>
          </p:nvPr>
        </p:nvSpPr>
        <p:spPr>
          <a:xfrm>
            <a:off x="4176478" y="3634113"/>
            <a:ext cx="642303" cy="645248"/>
          </a:xfrm>
          <a:prstGeom prst="ellipse">
            <a:avLst/>
          </a:prstGeom>
          <a:solidFill>
            <a:srgbClr val="61B743"/>
          </a:solidFill>
          <a:ln>
            <a:noFill/>
          </a:ln>
          <a:effectLst/>
        </p:spPr>
        <p:txBody>
          <a:bodyPr vert="horz"/>
          <a:lstStyle>
            <a:lvl1pPr>
              <a:defRPr sz="100">
                <a:solidFill>
                  <a:srgbClr val="61B743"/>
                </a:solidFill>
              </a:defRPr>
            </a:lvl1pPr>
          </a:lstStyle>
          <a:p>
            <a:endParaRPr lang="en-US" dirty="0"/>
          </a:p>
        </p:txBody>
      </p:sp>
      <p:sp>
        <p:nvSpPr>
          <p:cNvPr id="13" name="SmartArt Placeholder 17"/>
          <p:cNvSpPr>
            <a:spLocks noGrp="1"/>
          </p:cNvSpPr>
          <p:nvPr>
            <p:ph type="dgm" sz="quarter" idx="15"/>
          </p:nvPr>
        </p:nvSpPr>
        <p:spPr>
          <a:xfrm>
            <a:off x="3998812" y="4555981"/>
            <a:ext cx="960803" cy="965208"/>
          </a:xfrm>
          <a:prstGeom prst="ellipse">
            <a:avLst/>
          </a:prstGeom>
          <a:solidFill>
            <a:srgbClr val="15ACF0"/>
          </a:solidFill>
          <a:ln>
            <a:noFill/>
          </a:ln>
          <a:effectLst/>
        </p:spPr>
        <p:txBody>
          <a:bodyPr vert="horz"/>
          <a:lstStyle>
            <a:lvl1pPr>
              <a:defRPr sz="100">
                <a:solidFill>
                  <a:srgbClr val="15ACF0"/>
                </a:solidFill>
              </a:defRPr>
            </a:lvl1pPr>
          </a:lstStyle>
          <a:p>
            <a:endParaRPr lang="en-US" dirty="0"/>
          </a:p>
        </p:txBody>
      </p:sp>
    </p:spTree>
    <p:extLst>
      <p:ext uri="{BB962C8B-B14F-4D97-AF65-F5344CB8AC3E}">
        <p14:creationId xmlns:p14="http://schemas.microsoft.com/office/powerpoint/2010/main" val="27255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4384-Powerpoint-Template---without-text-elements-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80000" cy="6884306"/>
          </a:xfrm>
          <a:prstGeom prst="rect">
            <a:avLst/>
          </a:prstGeom>
        </p:spPr>
      </p:pic>
      <p:sp>
        <p:nvSpPr>
          <p:cNvPr id="7" name="TextBox 6"/>
          <p:cNvSpPr txBox="1"/>
          <p:nvPr userDrawn="1"/>
        </p:nvSpPr>
        <p:spPr>
          <a:xfrm>
            <a:off x="222486" y="6182809"/>
            <a:ext cx="4533179" cy="430887"/>
          </a:xfrm>
          <a:prstGeom prst="rect">
            <a:avLst/>
          </a:prstGeom>
          <a:noFill/>
        </p:spPr>
        <p:txBody>
          <a:bodyPr wrap="square" rtlCol="0">
            <a:spAutoFit/>
          </a:bodyPr>
          <a:lstStyle/>
          <a:p>
            <a:pPr algn="l"/>
            <a:r>
              <a:rPr lang="en-US" sz="2125" b="0" i="0" dirty="0" smtClean="0">
                <a:solidFill>
                  <a:srgbClr val="294144"/>
                </a:solidFill>
                <a:latin typeface="Museo 700"/>
                <a:cs typeface="Museo 700"/>
              </a:rPr>
              <a:t>www.smart-learning.co.uk</a:t>
            </a:r>
            <a:endParaRPr lang="en-US" sz="2125" b="0" i="0" dirty="0">
              <a:solidFill>
                <a:srgbClr val="294144"/>
              </a:solidFill>
              <a:latin typeface="Museo 700"/>
              <a:cs typeface="Museo 700"/>
            </a:endParaRPr>
          </a:p>
        </p:txBody>
      </p:sp>
      <p:sp>
        <p:nvSpPr>
          <p:cNvPr id="6" name="Title 5"/>
          <p:cNvSpPr>
            <a:spLocks noGrp="1"/>
          </p:cNvSpPr>
          <p:nvPr>
            <p:ph type="title"/>
          </p:nvPr>
        </p:nvSpPr>
        <p:spPr>
          <a:xfrm>
            <a:off x="243990" y="3254016"/>
            <a:ext cx="6235962" cy="2632877"/>
          </a:xfrm>
          <a:prstGeom prst="rect">
            <a:avLst/>
          </a:prstGeom>
        </p:spPr>
        <p:txBody>
          <a:bodyPr vert="horz" anchor="ctr" anchorCtr="0"/>
          <a:lstStyle>
            <a:lvl1pPr algn="l">
              <a:defRPr b="0" i="0">
                <a:solidFill>
                  <a:schemeClr val="bg1"/>
                </a:solidFill>
                <a:latin typeface="Museo 700"/>
                <a:cs typeface="Museo 700"/>
              </a:defRPr>
            </a:lvl1pPr>
          </a:lstStyle>
          <a:p>
            <a:r>
              <a:rPr lang="en-GB" dirty="0" smtClean="0"/>
              <a:t>Click to edit Master title style</a:t>
            </a:r>
            <a:endParaRPr lang="en-US" dirty="0"/>
          </a:p>
        </p:txBody>
      </p:sp>
    </p:spTree>
    <p:extLst>
      <p:ext uri="{BB962C8B-B14F-4D97-AF65-F5344CB8AC3E}">
        <p14:creationId xmlns:p14="http://schemas.microsoft.com/office/powerpoint/2010/main" val="159106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1">
    <p:spTree>
      <p:nvGrpSpPr>
        <p:cNvPr id="1" name=""/>
        <p:cNvGrpSpPr/>
        <p:nvPr/>
      </p:nvGrpSpPr>
      <p:grpSpPr>
        <a:xfrm>
          <a:off x="0" y="0"/>
          <a:ext cx="0" cy="0"/>
          <a:chOff x="0" y="0"/>
          <a:chExt cx="0" cy="0"/>
        </a:xfrm>
      </p:grpSpPr>
      <p:pic>
        <p:nvPicPr>
          <p:cNvPr id="7" name="Picture 6" descr="4384-Powerpoint-Template---without-text-elements-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30" y="-17036"/>
            <a:ext cx="9180000" cy="6884307"/>
          </a:xfrm>
          <a:prstGeom prst="rect">
            <a:avLst/>
          </a:prstGeom>
        </p:spPr>
      </p:pic>
      <p:sp>
        <p:nvSpPr>
          <p:cNvPr id="2" name="Title 1"/>
          <p:cNvSpPr>
            <a:spLocks noGrp="1"/>
          </p:cNvSpPr>
          <p:nvPr>
            <p:ph type="title" hasCustomPrompt="1"/>
          </p:nvPr>
        </p:nvSpPr>
        <p:spPr>
          <a:xfrm>
            <a:off x="250293" y="0"/>
            <a:ext cx="8028087" cy="584055"/>
          </a:xfrm>
          <a:prstGeom prst="rect">
            <a:avLst/>
          </a:prstGeom>
        </p:spPr>
        <p:txBody>
          <a:bodyPr lIns="0" anchor="ctr" anchorCtr="0">
            <a:noAutofit/>
          </a:bodyPr>
          <a:lstStyle>
            <a:lvl1pPr algn="l">
              <a:defRPr sz="1800" b="0" i="0">
                <a:solidFill>
                  <a:srgbClr val="FFFFFF"/>
                </a:solidFill>
                <a:latin typeface="Museo 700"/>
                <a:cs typeface="Museo 700"/>
              </a:defRPr>
            </a:lvl1pPr>
          </a:lstStyle>
          <a:p>
            <a:r>
              <a:rPr lang="en-US" dirty="0" smtClean="0"/>
              <a:t>﻿PRESENTATION TITLE TO GO HERE</a:t>
            </a:r>
            <a:endParaRPr lang="en-US" dirty="0"/>
          </a:p>
        </p:txBody>
      </p:sp>
      <p:sp>
        <p:nvSpPr>
          <p:cNvPr id="3" name="Content Placeholder 2"/>
          <p:cNvSpPr>
            <a:spLocks noGrp="1"/>
          </p:cNvSpPr>
          <p:nvPr>
            <p:ph idx="1" hasCustomPrompt="1"/>
          </p:nvPr>
        </p:nvSpPr>
        <p:spPr>
          <a:xfrm>
            <a:off x="250294" y="1600200"/>
            <a:ext cx="5358238" cy="4082739"/>
          </a:xfrm>
          <a:prstGeom prst="rect">
            <a:avLst/>
          </a:prstGeom>
        </p:spPr>
        <p:txBody>
          <a:bodyPr lIns="0" rIns="0" bIns="0">
            <a:noAutofit/>
          </a:bodyPr>
          <a:lstStyle>
            <a:lvl1pPr marL="0" indent="0">
              <a:lnSpc>
                <a:spcPts val="1850"/>
              </a:lnSpc>
              <a:buFontTx/>
              <a:buNone/>
              <a:defRPr sz="1300" b="0" i="0">
                <a:solidFill>
                  <a:srgbClr val="294144"/>
                </a:solidFill>
                <a:latin typeface="Arial"/>
                <a:cs typeface="Arial"/>
              </a:defRPr>
            </a:lvl1pPr>
            <a:lvl2pPr>
              <a:defRPr sz="1600" b="0" i="0">
                <a:latin typeface="Arial"/>
                <a:cs typeface="Arial"/>
              </a:defRPr>
            </a:lvl2pPr>
            <a:lvl3pPr>
              <a:defRPr sz="1600" b="0" i="0">
                <a:latin typeface="Arial"/>
                <a:cs typeface="Arial"/>
              </a:defRPr>
            </a:lvl3pPr>
            <a:lvl4pPr>
              <a:defRPr sz="1600" b="0" i="0">
                <a:latin typeface="Arial"/>
                <a:cs typeface="Arial"/>
              </a:defRPr>
            </a:lvl4pPr>
            <a:lvl5pPr>
              <a:defRPr sz="1600" b="0" i="0">
                <a:latin typeface="Arial"/>
                <a:cs typeface="Arial"/>
              </a:defRPr>
            </a:lvl5pPr>
          </a:lstStyle>
          <a:p>
            <a:pPr lvl="0"/>
            <a:r>
              <a:rPr lang="ro-RO" dirty="0" smtClean="0"/>
              <a:t>﻿Text to go here ... Lorem ipsum dolor sit amet, consectetur adipiscing elit. Phasellus semper nunc ac urna condimentum convallis. Sed sagittis, massa eget lobortis interdum, nunc odio sollicitudin nisi, at vestibulum orci felis euismod lacus. </a:t>
            </a:r>
          </a:p>
          <a:p>
            <a:pPr lvl="0"/>
            <a:r>
              <a:rPr lang="ro-RO" dirty="0" smtClean="0"/>
              <a:t>•  Etiam dictum vestibulum magna</a:t>
            </a:r>
          </a:p>
          <a:p>
            <a:pPr lvl="0"/>
            <a:r>
              <a:rPr lang="ro-RO" dirty="0" smtClean="0"/>
              <a:t>•  Vel auctor dolor suscipit. </a:t>
            </a:r>
          </a:p>
          <a:p>
            <a:pPr lvl="0"/>
            <a:r>
              <a:rPr lang="ro-RO" dirty="0" smtClean="0"/>
              <a:t>•  Sed sit amet diam posuere</a:t>
            </a:r>
          </a:p>
          <a:p>
            <a:pPr lvl="0"/>
            <a:r>
              <a:rPr lang="ro-RO" dirty="0" smtClean="0"/>
              <a:t>•  placerat neque porta, pulvinar risus.</a:t>
            </a:r>
          </a:p>
          <a:p>
            <a:pPr lvl="0"/>
            <a:r>
              <a:rPr lang="ro-RO" dirty="0" smtClean="0"/>
              <a:t>•  Maecenas finibus erat quis turpis venenatis</a:t>
            </a:r>
          </a:p>
          <a:p>
            <a:pPr lvl="0"/>
            <a:r>
              <a:rPr lang="ro-RO" dirty="0" smtClean="0"/>
              <a:t>Volutpat euismod orci aliquam. Nulla ultrices porttitor ante vulputate convallis. Donec consequat nisl quis massa scelerisque, et ornare magna lobortis. Fusce a tristique velit, sit amet euismod enim. Suspendisse fermentum magna a libero accumsan volutpat. Donec id varius nunc. Nunc nec lobortis nunc, sit amet auctor elit. Sed gravida bibendum diam. Morbi bibendum vehicula justo, eget lobortis est porta et. </a:t>
            </a:r>
            <a:endParaRPr lang="en-US" dirty="0"/>
          </a:p>
        </p:txBody>
      </p:sp>
      <p:sp>
        <p:nvSpPr>
          <p:cNvPr id="10" name="Picture Placeholder 9"/>
          <p:cNvSpPr>
            <a:spLocks noGrp="1"/>
          </p:cNvSpPr>
          <p:nvPr>
            <p:ph type="pic" sz="quarter" idx="13"/>
          </p:nvPr>
        </p:nvSpPr>
        <p:spPr>
          <a:xfrm>
            <a:off x="5859463" y="1600200"/>
            <a:ext cx="3068637" cy="1941207"/>
          </a:xfrm>
          <a:prstGeom prst="rect">
            <a:avLst/>
          </a:prstGeom>
          <a:solidFill>
            <a:srgbClr val="D9D9D9"/>
          </a:solidFill>
        </p:spPr>
        <p:txBody>
          <a:bodyPr/>
          <a:lstStyle/>
          <a:p>
            <a:endParaRPr lang="en-US"/>
          </a:p>
        </p:txBody>
      </p:sp>
      <p:sp>
        <p:nvSpPr>
          <p:cNvPr id="13" name="Picture Placeholder 9"/>
          <p:cNvSpPr>
            <a:spLocks noGrp="1"/>
          </p:cNvSpPr>
          <p:nvPr>
            <p:ph type="pic" sz="quarter" idx="14"/>
          </p:nvPr>
        </p:nvSpPr>
        <p:spPr>
          <a:xfrm>
            <a:off x="5859463" y="3723190"/>
            <a:ext cx="3068637" cy="1941207"/>
          </a:xfrm>
          <a:prstGeom prst="rect">
            <a:avLst/>
          </a:prstGeom>
          <a:solidFill>
            <a:schemeClr val="bg1">
              <a:lumMod val="85000"/>
            </a:schemeClr>
          </a:solidFill>
        </p:spPr>
        <p:txBody>
          <a:bodyPr/>
          <a:lstStyle/>
          <a:p>
            <a:endParaRPr lang="en-US"/>
          </a:p>
        </p:txBody>
      </p:sp>
      <p:sp>
        <p:nvSpPr>
          <p:cNvPr id="14" name="TextBox 13"/>
          <p:cNvSpPr txBox="1"/>
          <p:nvPr userDrawn="1"/>
        </p:nvSpPr>
        <p:spPr>
          <a:xfrm>
            <a:off x="5441670" y="6182809"/>
            <a:ext cx="3411473" cy="353943"/>
          </a:xfrm>
          <a:prstGeom prst="rect">
            <a:avLst/>
          </a:prstGeom>
          <a:noFill/>
        </p:spPr>
        <p:txBody>
          <a:bodyPr wrap="square" rtlCol="0">
            <a:spAutoFit/>
          </a:bodyPr>
          <a:lstStyle/>
          <a:p>
            <a:pPr algn="r"/>
            <a:r>
              <a:rPr lang="en-US" sz="1700" b="0" i="0" dirty="0" smtClean="0">
                <a:solidFill>
                  <a:schemeClr val="bg1"/>
                </a:solidFill>
                <a:latin typeface="Museo 700"/>
                <a:cs typeface="Museo 700"/>
              </a:rPr>
              <a:t>www.smart-learning.co.uk</a:t>
            </a:r>
            <a:endParaRPr lang="en-US" sz="1700" b="0" i="0" dirty="0">
              <a:solidFill>
                <a:schemeClr val="bg1"/>
              </a:solidFill>
              <a:latin typeface="Museo 700"/>
              <a:cs typeface="Museo 700"/>
            </a:endParaRPr>
          </a:p>
        </p:txBody>
      </p:sp>
      <p:sp>
        <p:nvSpPr>
          <p:cNvPr id="8" name="Text Placeholder 7"/>
          <p:cNvSpPr>
            <a:spLocks noGrp="1"/>
          </p:cNvSpPr>
          <p:nvPr>
            <p:ph type="body" sz="quarter" idx="15" hasCustomPrompt="1"/>
          </p:nvPr>
        </p:nvSpPr>
        <p:spPr>
          <a:xfrm>
            <a:off x="250825" y="703834"/>
            <a:ext cx="8677275" cy="808038"/>
          </a:xfrm>
          <a:prstGeom prst="rect">
            <a:avLst/>
          </a:prstGeom>
        </p:spPr>
        <p:txBody>
          <a:bodyPr vert="horz" lIns="0"/>
          <a:lstStyle>
            <a:lvl1pPr marL="0" indent="0">
              <a:buFontTx/>
              <a:buNone/>
              <a:defRPr sz="4000" b="0" i="0">
                <a:solidFill>
                  <a:srgbClr val="15ACF0"/>
                </a:solidFill>
                <a:latin typeface="Museo 700"/>
                <a:cs typeface="Museo 700"/>
              </a:defRPr>
            </a:lvl1pPr>
          </a:lstStyle>
          <a:p>
            <a:pPr lvl="0"/>
            <a:r>
              <a:rPr lang="en-GB" dirty="0" smtClean="0"/>
              <a:t>Title to go here</a:t>
            </a:r>
            <a:endParaRPr lang="en-US" dirty="0"/>
          </a:p>
        </p:txBody>
      </p:sp>
    </p:spTree>
    <p:extLst>
      <p:ext uri="{BB962C8B-B14F-4D97-AF65-F5344CB8AC3E}">
        <p14:creationId xmlns:p14="http://schemas.microsoft.com/office/powerpoint/2010/main" val="126372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de 1">
    <p:spTree>
      <p:nvGrpSpPr>
        <p:cNvPr id="1" name=""/>
        <p:cNvGrpSpPr/>
        <p:nvPr/>
      </p:nvGrpSpPr>
      <p:grpSpPr>
        <a:xfrm>
          <a:off x="0" y="0"/>
          <a:ext cx="0" cy="0"/>
          <a:chOff x="0" y="0"/>
          <a:chExt cx="0" cy="0"/>
        </a:xfrm>
      </p:grpSpPr>
      <p:pic>
        <p:nvPicPr>
          <p:cNvPr id="6" name="Picture 5" descr="4384-Powerpoint-Template---without-text-elements-5-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80000" cy="6884306"/>
          </a:xfrm>
          <a:prstGeom prst="rect">
            <a:avLst/>
          </a:prstGeom>
        </p:spPr>
      </p:pic>
      <p:sp>
        <p:nvSpPr>
          <p:cNvPr id="14" name="TextBox 13"/>
          <p:cNvSpPr txBox="1"/>
          <p:nvPr userDrawn="1"/>
        </p:nvSpPr>
        <p:spPr>
          <a:xfrm>
            <a:off x="5177041" y="6201351"/>
            <a:ext cx="3101339" cy="353943"/>
          </a:xfrm>
          <a:prstGeom prst="rect">
            <a:avLst/>
          </a:prstGeom>
          <a:noFill/>
        </p:spPr>
        <p:txBody>
          <a:bodyPr wrap="square" rtlCol="0">
            <a:spAutoFit/>
          </a:bodyPr>
          <a:lstStyle/>
          <a:p>
            <a:pPr algn="r"/>
            <a:r>
              <a:rPr lang="en-US" sz="1700" b="0" i="0" dirty="0" smtClean="0">
                <a:solidFill>
                  <a:schemeClr val="bg1"/>
                </a:solidFill>
                <a:latin typeface="Museo 700"/>
                <a:cs typeface="Museo 700"/>
              </a:rPr>
              <a:t>www.smart-learning.co.uk</a:t>
            </a:r>
            <a:endParaRPr lang="en-US" sz="1700" b="0" i="0" dirty="0">
              <a:solidFill>
                <a:schemeClr val="bg1"/>
              </a:solidFill>
              <a:latin typeface="Museo 700"/>
              <a:cs typeface="Museo 700"/>
            </a:endParaRPr>
          </a:p>
        </p:txBody>
      </p:sp>
      <p:sp>
        <p:nvSpPr>
          <p:cNvPr id="3" name="Text Placeholder 2"/>
          <p:cNvSpPr>
            <a:spLocks noGrp="1"/>
          </p:cNvSpPr>
          <p:nvPr>
            <p:ph type="body" sz="quarter" idx="10" hasCustomPrompt="1"/>
          </p:nvPr>
        </p:nvSpPr>
        <p:spPr>
          <a:xfrm>
            <a:off x="250825" y="1185863"/>
            <a:ext cx="8805863" cy="4608512"/>
          </a:xfrm>
          <a:prstGeom prst="rect">
            <a:avLst/>
          </a:prstGeom>
        </p:spPr>
        <p:txBody>
          <a:bodyPr vert="horz" lIns="0" numCol="2" spcCol="540000"/>
          <a:lstStyle>
            <a:lvl1pPr marL="0" indent="0">
              <a:buFontTx/>
              <a:buNone/>
              <a:defRPr sz="1400"/>
            </a:lvl1pPr>
          </a:lstStyle>
          <a:p>
            <a:pPr lvl="0">
              <a:lnSpc>
                <a:spcPts val="1850"/>
              </a:lnSpc>
            </a:pPr>
            <a:r>
              <a:rPr lang="ro-RO" sz="1300" b="0" i="0" baseline="0" dirty="0" smtClean="0">
                <a:solidFill>
                  <a:srgbClr val="294144"/>
                </a:solidFill>
                <a:latin typeface="Arial"/>
                <a:cs typeface="Arial"/>
              </a:rPr>
              <a:t>﻿Text to go here ... Lorem ipsum dolor sit amet, consectetur adipiscing elit. Phasellus semper nunc ac urna condimentum convallis. Sed sagittis, massa eget lobortis interdum, nunc odio sollicitudin nisi, at orci felis euismod lacus.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Etiam dictum vestibulum magna</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Vel auctor dolor suscipit.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Sed sit amet diam posuere</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placerat neque porta, pulvinar risus.</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Maecenas finibus erat quis turpis venenatis</a:t>
            </a:r>
          </a:p>
          <a:p>
            <a:pPr lvl="0">
              <a:lnSpc>
                <a:spcPts val="1850"/>
              </a:lnSpc>
            </a:pPr>
            <a:r>
              <a:rPr lang="ro-RO" sz="1300" b="0" i="0" baseline="0" dirty="0" smtClean="0">
                <a:solidFill>
                  <a:srgbClr val="294144"/>
                </a:solidFill>
                <a:latin typeface="Arial"/>
                <a:cs typeface="Arial"/>
              </a:rPr>
              <a:t>Volutpat euismod orci aliquam. Nulla ultrices porttitor ante vulputate convallis. Donec consequat nisl quis massa scelerisque, et ornare magna lobortis. Fusce a tristique velit, sit amet euismod enim. Suspendisse fermentum magna a libero accumsan volutpat. Donec id varius nunc. Nunc nec lobortis nunc, sit amet auctor elit. Sed gravida bibendum diam. Morbi bibendum vehicula justo, eget lobortis est porta et.  In urna mauris, tempus in risus sit amet, varius venenatis lacus. Vivamus efficitur sapien sed placerat convallis. Quisque ac tortor ultricies, euismod mauris posuere, vehicula velit. </a:t>
            </a:r>
          </a:p>
          <a:p>
            <a:pPr lvl="0">
              <a:lnSpc>
                <a:spcPts val="1850"/>
              </a:lnSpc>
            </a:pPr>
            <a:r>
              <a:rPr lang="ro-RO" sz="1300" b="0" i="0" baseline="0" dirty="0" smtClean="0">
                <a:solidFill>
                  <a:srgbClr val="294144"/>
                </a:solidFill>
                <a:latin typeface="Arial"/>
                <a:cs typeface="Arial"/>
              </a:rPr>
              <a:t>Duis at ultrices odio. Phasellus id nulla nunc. Curabitur tincidunt, eros at scelerisque varius, lorem diam </a:t>
            </a:r>
            <a:r>
              <a:rPr lang="ro-RO" sz="1300" b="0" i="0" strike="noStrike" baseline="0" dirty="0" smtClean="0">
                <a:solidFill>
                  <a:srgbClr val="294144"/>
                </a:solidFill>
                <a:latin typeface="Arial"/>
                <a:cs typeface="Arial"/>
              </a:rPr>
              <a:t>vulputate</a:t>
            </a:r>
            <a:r>
              <a:rPr lang="ro-RO" sz="1300" b="0" i="0" baseline="0" dirty="0" smtClean="0">
                <a:solidFill>
                  <a:srgbClr val="294144"/>
                </a:solidFill>
                <a:latin typeface="Arial"/>
                <a:cs typeface="Arial"/>
              </a:rPr>
              <a:t> augue, ac lobortis orci est id nunc. Vivamus sodales sapien odio, sit amet porta lectus placerat sagittis. Vivamus sit amet ante euismod, fringilla orci sit amet, tempor tellus. Etiam auctor enim sit amet felis facilisis lobortis. Maecenas congue  a molestie rutrum. Etiam vehicula et metus id lacinia. Aliquam non lorem efficitur, tincidunt leo ut, fermentum urna. Vestibulum in consectetur magna. </a:t>
            </a:r>
            <a:endParaRPr lang="en-US" sz="1300" b="0" i="0" baseline="0" dirty="0" smtClean="0">
              <a:solidFill>
                <a:srgbClr val="294144"/>
              </a:solidFill>
              <a:latin typeface="Arial"/>
              <a:cs typeface="Arial"/>
            </a:endParaRPr>
          </a:p>
          <a:p>
            <a:pPr>
              <a:lnSpc>
                <a:spcPts val="1850"/>
              </a:lnSpc>
            </a:pPr>
            <a:endParaRPr lang="en-US" sz="1300" b="0" i="0" baseline="0" dirty="0">
              <a:solidFill>
                <a:srgbClr val="294144"/>
              </a:solidFill>
              <a:latin typeface="Arial"/>
              <a:cs typeface="Arial"/>
            </a:endParaRPr>
          </a:p>
        </p:txBody>
      </p:sp>
      <p:sp>
        <p:nvSpPr>
          <p:cNvPr id="5" name="Title 4"/>
          <p:cNvSpPr>
            <a:spLocks noGrp="1"/>
          </p:cNvSpPr>
          <p:nvPr>
            <p:ph type="title"/>
          </p:nvPr>
        </p:nvSpPr>
        <p:spPr>
          <a:xfrm>
            <a:off x="250825" y="358077"/>
            <a:ext cx="8435975" cy="800763"/>
          </a:xfrm>
          <a:prstGeom prst="rect">
            <a:avLst/>
          </a:prstGeom>
        </p:spPr>
        <p:txBody>
          <a:bodyPr vert="horz" lIns="0" tIns="0" bIns="0"/>
          <a:lstStyle>
            <a:lvl1pPr algn="l">
              <a:defRPr sz="4000" b="0" i="0">
                <a:solidFill>
                  <a:srgbClr val="F68634"/>
                </a:solidFill>
                <a:latin typeface="Museo 700"/>
                <a:cs typeface="Museo 700"/>
              </a:defRPr>
            </a:lvl1pPr>
          </a:lstStyle>
          <a:p>
            <a:r>
              <a:rPr lang="en-GB" dirty="0" smtClean="0"/>
              <a:t>Click to edit Master title style</a:t>
            </a:r>
            <a:endParaRPr lang="en-US" dirty="0"/>
          </a:p>
        </p:txBody>
      </p:sp>
    </p:spTree>
    <p:extLst>
      <p:ext uri="{BB962C8B-B14F-4D97-AF65-F5344CB8AC3E}">
        <p14:creationId xmlns:p14="http://schemas.microsoft.com/office/powerpoint/2010/main" val="36953596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side 1">
    <p:spTree>
      <p:nvGrpSpPr>
        <p:cNvPr id="1" name=""/>
        <p:cNvGrpSpPr/>
        <p:nvPr/>
      </p:nvGrpSpPr>
      <p:grpSpPr>
        <a:xfrm>
          <a:off x="0" y="0"/>
          <a:ext cx="0" cy="0"/>
          <a:chOff x="0" y="0"/>
          <a:chExt cx="0" cy="0"/>
        </a:xfrm>
      </p:grpSpPr>
      <p:pic>
        <p:nvPicPr>
          <p:cNvPr id="2" name="Picture 1" descr="4384-Powerpoint-Template---without-text-elements-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306"/>
            <a:ext cx="9180000" cy="6884306"/>
          </a:xfrm>
          <a:prstGeom prst="rect">
            <a:avLst/>
          </a:prstGeom>
        </p:spPr>
      </p:pic>
      <p:sp>
        <p:nvSpPr>
          <p:cNvPr id="7" name="TextBox 6"/>
          <p:cNvSpPr txBox="1"/>
          <p:nvPr userDrawn="1"/>
        </p:nvSpPr>
        <p:spPr>
          <a:xfrm>
            <a:off x="4319964" y="6182809"/>
            <a:ext cx="4533179" cy="430887"/>
          </a:xfrm>
          <a:prstGeom prst="rect">
            <a:avLst/>
          </a:prstGeom>
          <a:noFill/>
        </p:spPr>
        <p:txBody>
          <a:bodyPr wrap="square" rtlCol="0">
            <a:spAutoFit/>
          </a:bodyPr>
          <a:lstStyle/>
          <a:p>
            <a:pPr algn="r"/>
            <a:r>
              <a:rPr lang="en-US" sz="2125" b="0" i="0" dirty="0" smtClean="0">
                <a:solidFill>
                  <a:srgbClr val="294144"/>
                </a:solidFill>
                <a:latin typeface="Museo 700"/>
                <a:cs typeface="Museo 700"/>
              </a:rPr>
              <a:t>www.smart-learning.co.uk</a:t>
            </a:r>
            <a:endParaRPr lang="en-US" sz="2125" b="0" i="0" dirty="0">
              <a:solidFill>
                <a:srgbClr val="294144"/>
              </a:solidFill>
              <a:latin typeface="Museo 700"/>
              <a:cs typeface="Museo 700"/>
            </a:endParaRPr>
          </a:p>
        </p:txBody>
      </p:sp>
      <p:sp>
        <p:nvSpPr>
          <p:cNvPr id="8" name="Text Placeholder 4"/>
          <p:cNvSpPr>
            <a:spLocks noGrp="1"/>
          </p:cNvSpPr>
          <p:nvPr>
            <p:ph type="body" sz="quarter" idx="11" hasCustomPrompt="1"/>
          </p:nvPr>
        </p:nvSpPr>
        <p:spPr>
          <a:xfrm>
            <a:off x="5821753" y="913201"/>
            <a:ext cx="3031390" cy="282726"/>
          </a:xfrm>
          <a:prstGeom prst="rect">
            <a:avLst/>
          </a:prstGeom>
        </p:spPr>
        <p:txBody>
          <a:bodyPr vert="horz" rIns="0" bIns="0"/>
          <a:lstStyle>
            <a:lvl1pPr marL="0" indent="0" algn="r">
              <a:buFontTx/>
              <a:buNone/>
              <a:defRPr sz="1800" b="0" i="0">
                <a:latin typeface="Museo 500"/>
                <a:cs typeface="Museo 500"/>
              </a:defRPr>
            </a:lvl1pPr>
          </a:lstStyle>
          <a:p>
            <a:pPr lvl="0"/>
            <a:r>
              <a:rPr lang="en-US" dirty="0" smtClean="0"/>
              <a:t>TELEPHONE</a:t>
            </a:r>
          </a:p>
          <a:p>
            <a:pPr lvl="0"/>
            <a:r>
              <a:rPr lang="en-US" dirty="0" smtClean="0"/>
              <a:t> </a:t>
            </a:r>
          </a:p>
          <a:p>
            <a:pPr lvl="0"/>
            <a:r>
              <a:rPr lang="en-US" dirty="0" smtClean="0"/>
              <a:t> </a:t>
            </a:r>
          </a:p>
          <a:p>
            <a:pPr lvl="0"/>
            <a:r>
              <a:rPr lang="en-US" dirty="0" smtClean="0"/>
              <a:t> </a:t>
            </a:r>
          </a:p>
        </p:txBody>
      </p:sp>
      <p:sp>
        <p:nvSpPr>
          <p:cNvPr id="10" name="Text Placeholder 4"/>
          <p:cNvSpPr>
            <a:spLocks noGrp="1"/>
          </p:cNvSpPr>
          <p:nvPr>
            <p:ph type="body" sz="quarter" idx="12" hasCustomPrompt="1"/>
          </p:nvPr>
        </p:nvSpPr>
        <p:spPr>
          <a:xfrm>
            <a:off x="5821753" y="1652647"/>
            <a:ext cx="3031390" cy="340505"/>
          </a:xfrm>
          <a:prstGeom prst="rect">
            <a:avLst/>
          </a:prstGeom>
        </p:spPr>
        <p:txBody>
          <a:bodyPr vert="horz" rIns="0" bIns="0"/>
          <a:lstStyle>
            <a:lvl1pPr marL="0" indent="0" algn="r">
              <a:buFontTx/>
              <a:buNone/>
              <a:defRPr sz="1800" b="0" i="0">
                <a:latin typeface="Museo 500"/>
                <a:cs typeface="Museo 500"/>
              </a:defRPr>
            </a:lvl1pPr>
          </a:lstStyle>
          <a:p>
            <a:pPr lvl="0"/>
            <a:r>
              <a:rPr lang="en-US" dirty="0" smtClean="0"/>
              <a:t>EMAIL  </a:t>
            </a:r>
          </a:p>
          <a:p>
            <a:pPr lvl="0"/>
            <a:r>
              <a:rPr lang="en-US" dirty="0" smtClean="0"/>
              <a:t> </a:t>
            </a:r>
          </a:p>
          <a:p>
            <a:pPr lvl="0"/>
            <a:r>
              <a:rPr lang="en-US" dirty="0" smtClean="0"/>
              <a:t> </a:t>
            </a:r>
          </a:p>
        </p:txBody>
      </p:sp>
      <p:sp>
        <p:nvSpPr>
          <p:cNvPr id="11" name="Text Placeholder 4"/>
          <p:cNvSpPr>
            <a:spLocks noGrp="1"/>
          </p:cNvSpPr>
          <p:nvPr>
            <p:ph type="body" sz="quarter" idx="13" hasCustomPrompt="1"/>
          </p:nvPr>
        </p:nvSpPr>
        <p:spPr>
          <a:xfrm>
            <a:off x="5840293" y="1208991"/>
            <a:ext cx="3031390" cy="261264"/>
          </a:xfrm>
          <a:prstGeom prst="rect">
            <a:avLst/>
          </a:prstGeom>
        </p:spPr>
        <p:txBody>
          <a:bodyPr vert="horz" tIns="0" rIns="0" bIns="0"/>
          <a:lstStyle>
            <a:lvl1pPr marL="0" indent="0" algn="r">
              <a:buFontTx/>
              <a:buNone/>
              <a:defRPr sz="1800" b="0" i="0">
                <a:solidFill>
                  <a:srgbClr val="F68634"/>
                </a:solidFill>
                <a:latin typeface="Museo 700"/>
                <a:cs typeface="Museo 700"/>
              </a:defRPr>
            </a:lvl1pPr>
          </a:lstStyle>
          <a:p>
            <a:pPr lvl="0"/>
            <a:r>
              <a:rPr lang="en-US" dirty="0" smtClean="0"/>
              <a:t>01423 206200 </a:t>
            </a:r>
          </a:p>
        </p:txBody>
      </p:sp>
      <p:sp>
        <p:nvSpPr>
          <p:cNvPr id="12" name="Text Placeholder 4"/>
          <p:cNvSpPr>
            <a:spLocks noGrp="1"/>
          </p:cNvSpPr>
          <p:nvPr>
            <p:ph type="body" sz="quarter" idx="14" hasCustomPrompt="1"/>
          </p:nvPr>
        </p:nvSpPr>
        <p:spPr>
          <a:xfrm>
            <a:off x="4764938" y="1965339"/>
            <a:ext cx="4088205" cy="352332"/>
          </a:xfrm>
          <a:prstGeom prst="rect">
            <a:avLst/>
          </a:prstGeom>
        </p:spPr>
        <p:txBody>
          <a:bodyPr vert="horz" tIns="0" rIns="0" bIns="0"/>
          <a:lstStyle>
            <a:lvl1pPr marL="0" indent="0" algn="r">
              <a:buFontTx/>
              <a:buNone/>
              <a:defRPr sz="1800" b="0" i="0">
                <a:solidFill>
                  <a:srgbClr val="61B743"/>
                </a:solidFill>
                <a:latin typeface="Museo 700"/>
                <a:cs typeface="Museo 700"/>
              </a:defRPr>
            </a:lvl1pPr>
          </a:lstStyle>
          <a:p>
            <a:pPr lvl="0"/>
            <a:r>
              <a:rPr lang="en-US" dirty="0" err="1" smtClean="0"/>
              <a:t>admin@smart-learning.co.uk</a:t>
            </a:r>
            <a:endParaRPr lang="en-US" dirty="0" smtClean="0"/>
          </a:p>
          <a:p>
            <a:pPr lvl="0"/>
            <a:r>
              <a:rPr lang="en-US" dirty="0" smtClean="0"/>
              <a:t> </a:t>
            </a:r>
          </a:p>
          <a:p>
            <a:pPr lvl="0"/>
            <a:r>
              <a:rPr lang="en-US" dirty="0" smtClean="0"/>
              <a:t> </a:t>
            </a:r>
          </a:p>
          <a:p>
            <a:pPr lvl="0"/>
            <a:r>
              <a:rPr lang="en-US" dirty="0" smtClean="0"/>
              <a:t> </a:t>
            </a:r>
          </a:p>
        </p:txBody>
      </p:sp>
      <p:sp>
        <p:nvSpPr>
          <p:cNvPr id="13" name="Text Placeholder 4"/>
          <p:cNvSpPr>
            <a:spLocks noGrp="1"/>
          </p:cNvSpPr>
          <p:nvPr>
            <p:ph type="body" sz="quarter" idx="15" hasCustomPrompt="1"/>
          </p:nvPr>
        </p:nvSpPr>
        <p:spPr>
          <a:xfrm>
            <a:off x="5821753" y="2474737"/>
            <a:ext cx="3031390" cy="282726"/>
          </a:xfrm>
          <a:prstGeom prst="rect">
            <a:avLst/>
          </a:prstGeom>
        </p:spPr>
        <p:txBody>
          <a:bodyPr vert="horz" rIns="0" bIns="0"/>
          <a:lstStyle>
            <a:lvl1pPr marL="0" indent="0" algn="r">
              <a:buFontTx/>
              <a:buNone/>
              <a:defRPr sz="1800" b="0" i="0">
                <a:latin typeface="Museo 500"/>
                <a:cs typeface="Museo 500"/>
              </a:defRPr>
            </a:lvl1pPr>
          </a:lstStyle>
          <a:p>
            <a:pPr lvl="0"/>
            <a:r>
              <a:rPr lang="en-US" dirty="0" smtClean="0"/>
              <a:t>TWITTER</a:t>
            </a:r>
          </a:p>
          <a:p>
            <a:pPr lvl="0"/>
            <a:r>
              <a:rPr lang="en-US" dirty="0" smtClean="0"/>
              <a:t> </a:t>
            </a:r>
          </a:p>
          <a:p>
            <a:pPr lvl="0"/>
            <a:r>
              <a:rPr lang="en-US" dirty="0" smtClean="0"/>
              <a:t> </a:t>
            </a:r>
          </a:p>
          <a:p>
            <a:pPr lvl="0"/>
            <a:r>
              <a:rPr lang="en-US" dirty="0" smtClean="0"/>
              <a:t> </a:t>
            </a:r>
          </a:p>
        </p:txBody>
      </p:sp>
      <p:sp>
        <p:nvSpPr>
          <p:cNvPr id="14" name="Text Placeholder 4"/>
          <p:cNvSpPr>
            <a:spLocks noGrp="1"/>
          </p:cNvSpPr>
          <p:nvPr>
            <p:ph type="body" sz="quarter" idx="16" hasCustomPrompt="1"/>
          </p:nvPr>
        </p:nvSpPr>
        <p:spPr>
          <a:xfrm>
            <a:off x="5163562" y="2809020"/>
            <a:ext cx="3689581" cy="561443"/>
          </a:xfrm>
          <a:prstGeom prst="rect">
            <a:avLst/>
          </a:prstGeom>
        </p:spPr>
        <p:txBody>
          <a:bodyPr vert="horz" tIns="0" rIns="0" bIns="0"/>
          <a:lstStyle>
            <a:lvl1pPr marL="0" indent="0" algn="r">
              <a:buFontTx/>
              <a:buNone/>
              <a:defRPr sz="1800" b="0" i="0">
                <a:solidFill>
                  <a:srgbClr val="15ACF0"/>
                </a:solidFill>
                <a:latin typeface="Museo 700"/>
                <a:cs typeface="Museo 700"/>
              </a:defRPr>
            </a:lvl1pPr>
          </a:lstStyle>
          <a:p>
            <a:pPr lvl="0"/>
            <a:r>
              <a:rPr lang="en-US" dirty="0" smtClean="0"/>
              <a:t>@smartlearning </a:t>
            </a:r>
            <a:br>
              <a:rPr lang="en-US" dirty="0" smtClean="0"/>
            </a:br>
            <a:r>
              <a:rPr lang="en-US" dirty="0" smtClean="0"/>
              <a:t>@smartsci @smartenglishsl</a:t>
            </a:r>
          </a:p>
          <a:p>
            <a:pPr lvl="0"/>
            <a:r>
              <a:rPr lang="en-US" dirty="0" smtClean="0"/>
              <a:t> </a:t>
            </a:r>
          </a:p>
          <a:p>
            <a:pPr lvl="0"/>
            <a:r>
              <a:rPr lang="en-US" dirty="0" smtClean="0"/>
              <a:t> </a:t>
            </a:r>
          </a:p>
          <a:p>
            <a:pPr lvl="0"/>
            <a:r>
              <a:rPr lang="en-US" dirty="0" smtClean="0"/>
              <a:t> </a:t>
            </a:r>
          </a:p>
        </p:txBody>
      </p:sp>
      <p:sp>
        <p:nvSpPr>
          <p:cNvPr id="15" name="Text Placeholder 4"/>
          <p:cNvSpPr>
            <a:spLocks noGrp="1"/>
          </p:cNvSpPr>
          <p:nvPr>
            <p:ph type="body" sz="quarter" idx="17" hasCustomPrompt="1"/>
          </p:nvPr>
        </p:nvSpPr>
        <p:spPr>
          <a:xfrm>
            <a:off x="5821753" y="3562351"/>
            <a:ext cx="3031390" cy="282726"/>
          </a:xfrm>
          <a:prstGeom prst="rect">
            <a:avLst/>
          </a:prstGeom>
        </p:spPr>
        <p:txBody>
          <a:bodyPr vert="horz" rIns="0" bIns="0"/>
          <a:lstStyle>
            <a:lvl1pPr marL="0" indent="0" algn="r">
              <a:buFontTx/>
              <a:buNone/>
              <a:defRPr sz="1800" b="0" i="0">
                <a:latin typeface="Museo 500"/>
                <a:cs typeface="Museo 500"/>
              </a:defRPr>
            </a:lvl1pPr>
          </a:lstStyle>
          <a:p>
            <a:pPr lvl="0"/>
            <a:r>
              <a:rPr lang="en-US" dirty="0" smtClean="0"/>
              <a:t>ADDRESS</a:t>
            </a:r>
          </a:p>
          <a:p>
            <a:pPr lvl="0"/>
            <a:r>
              <a:rPr lang="en-US" dirty="0" smtClean="0"/>
              <a:t> </a:t>
            </a:r>
          </a:p>
          <a:p>
            <a:pPr lvl="0"/>
            <a:r>
              <a:rPr lang="en-US" dirty="0" smtClean="0"/>
              <a:t> </a:t>
            </a:r>
          </a:p>
          <a:p>
            <a:pPr lvl="0"/>
            <a:r>
              <a:rPr lang="en-US" dirty="0" smtClean="0"/>
              <a:t> </a:t>
            </a:r>
          </a:p>
        </p:txBody>
      </p:sp>
      <p:sp>
        <p:nvSpPr>
          <p:cNvPr id="17" name="Text Placeholder 4"/>
          <p:cNvSpPr>
            <a:spLocks noGrp="1"/>
          </p:cNvSpPr>
          <p:nvPr>
            <p:ph type="body" sz="quarter" idx="18" hasCustomPrompt="1"/>
          </p:nvPr>
        </p:nvSpPr>
        <p:spPr>
          <a:xfrm>
            <a:off x="4607344" y="3892564"/>
            <a:ext cx="4245800" cy="1781107"/>
          </a:xfrm>
          <a:prstGeom prst="rect">
            <a:avLst/>
          </a:prstGeom>
        </p:spPr>
        <p:txBody>
          <a:bodyPr vert="horz" tIns="0" rIns="0" bIns="0"/>
          <a:lstStyle>
            <a:lvl1pPr marL="0" indent="0" algn="r">
              <a:buFontTx/>
              <a:buNone/>
              <a:defRPr sz="1800" b="0" i="0">
                <a:solidFill>
                  <a:srgbClr val="7861A9"/>
                </a:solidFill>
                <a:latin typeface="Museo 700"/>
                <a:cs typeface="Museo 700"/>
              </a:defRPr>
            </a:lvl1pPr>
          </a:lstStyle>
          <a:p>
            <a:pPr lvl="0"/>
            <a:r>
              <a:rPr lang="en-US" dirty="0" smtClean="0"/>
              <a:t>Smart Learning Ltd</a:t>
            </a:r>
            <a:br>
              <a:rPr lang="en-US" dirty="0" smtClean="0"/>
            </a:br>
            <a:r>
              <a:rPr lang="en-US" dirty="0" smtClean="0"/>
              <a:t>Unit 4A </a:t>
            </a:r>
            <a:br>
              <a:rPr lang="en-US" dirty="0" smtClean="0"/>
            </a:br>
            <a:r>
              <a:rPr lang="en-US" dirty="0" smtClean="0"/>
              <a:t>Follifoot Ridge Business Park</a:t>
            </a:r>
            <a:br>
              <a:rPr lang="en-US" dirty="0" smtClean="0"/>
            </a:br>
            <a:r>
              <a:rPr lang="en-US" dirty="0" smtClean="0"/>
              <a:t>Pannal Road, Harrogate, HG3 1DP</a:t>
            </a:r>
          </a:p>
          <a:p>
            <a:pPr lvl="0"/>
            <a:r>
              <a:rPr lang="en-US" dirty="0" smtClean="0"/>
              <a:t> </a:t>
            </a:r>
          </a:p>
          <a:p>
            <a:pPr lvl="0"/>
            <a:r>
              <a:rPr lang="en-US" dirty="0" smtClean="0"/>
              <a:t> </a:t>
            </a:r>
          </a:p>
          <a:p>
            <a:pPr lvl="0"/>
            <a:r>
              <a:rPr lang="en-US" dirty="0" smtClean="0"/>
              <a:t> </a:t>
            </a:r>
          </a:p>
        </p:txBody>
      </p:sp>
    </p:spTree>
    <p:extLst>
      <p:ext uri="{BB962C8B-B14F-4D97-AF65-F5344CB8AC3E}">
        <p14:creationId xmlns:p14="http://schemas.microsoft.com/office/powerpoint/2010/main" val="3189634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1911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 Primary Practical</a:t>
            </a:r>
            <a:endParaRPr lang="en-US" dirty="0"/>
          </a:p>
        </p:txBody>
      </p:sp>
    </p:spTree>
    <p:extLst>
      <p:ext uri="{BB962C8B-B14F-4D97-AF65-F5344CB8AC3E}">
        <p14:creationId xmlns:p14="http://schemas.microsoft.com/office/powerpoint/2010/main" val="420612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253573"/>
            <a:ext cx="8435975" cy="800763"/>
          </a:xfrm>
        </p:spPr>
        <p:txBody>
          <a:bodyPr/>
          <a:lstStyle/>
          <a:p>
            <a:r>
              <a:rPr lang="en-GB" sz="3600" b="1" dirty="0" smtClean="0"/>
              <a:t>Why are there 5 types of enquiry outlined in the new curriculum?</a:t>
            </a:r>
            <a:r>
              <a:rPr lang="en-GB" b="1" dirty="0" smtClean="0"/>
              <a:t/>
            </a:r>
            <a:br>
              <a:rPr lang="en-GB" b="1" dirty="0" smtClean="0"/>
            </a:br>
            <a:endParaRPr lang="en-GB" sz="3600" dirty="0"/>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250825" y="2312126"/>
            <a:ext cx="8266158" cy="2299063"/>
          </a:xfrm>
          <a:prstGeom prst="rect">
            <a:avLst/>
          </a:prstGeom>
        </p:spPr>
        <p:txBody>
          <a:bodyPr vert="horz" wrap="square" lIns="91440" tIns="45720" rIns="91440" bIns="45720" rtlCol="0" anchor="ctr">
            <a:noAutofit/>
          </a:bodyPr>
          <a:lstStyle/>
          <a:p>
            <a:r>
              <a:rPr lang="en-GB" sz="4800" dirty="0" smtClean="0"/>
              <a:t>To give more breadth to the type of enquiry work we do in schools – so that enquiry is more than just the fair test!</a:t>
            </a:r>
          </a:p>
        </p:txBody>
      </p:sp>
    </p:spTree>
    <p:extLst>
      <p:ext uri="{BB962C8B-B14F-4D97-AF65-F5344CB8AC3E}">
        <p14:creationId xmlns:p14="http://schemas.microsoft.com/office/powerpoint/2010/main" val="60394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253573"/>
            <a:ext cx="8435975" cy="800763"/>
          </a:xfrm>
        </p:spPr>
        <p:txBody>
          <a:bodyPr/>
          <a:lstStyle/>
          <a:p>
            <a:r>
              <a:rPr lang="en-GB" sz="3600" b="1" dirty="0" smtClean="0"/>
              <a:t>Why do I need to know about the 5 </a:t>
            </a:r>
            <a:r>
              <a:rPr lang="en-GB" sz="3600" b="1" dirty="0"/>
              <a:t>t</a:t>
            </a:r>
            <a:r>
              <a:rPr lang="en-GB" sz="3600" b="1" dirty="0" smtClean="0"/>
              <a:t>ypes of enquiry?</a:t>
            </a:r>
            <a:r>
              <a:rPr lang="en-GB" b="1" dirty="0" smtClean="0"/>
              <a:t/>
            </a:r>
            <a:br>
              <a:rPr lang="en-GB" b="1" dirty="0" smtClean="0"/>
            </a:br>
            <a:endParaRPr lang="en-GB" sz="3600" dirty="0"/>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r>
              <a:rPr lang="en-GB" sz="4400" dirty="0" smtClean="0"/>
              <a:t>Because your pupils need to know about them! So that they can say which type of enquiry they need to use to answer a science question. </a:t>
            </a:r>
          </a:p>
        </p:txBody>
      </p:sp>
    </p:spTree>
    <p:extLst>
      <p:ext uri="{BB962C8B-B14F-4D97-AF65-F5344CB8AC3E}">
        <p14:creationId xmlns:p14="http://schemas.microsoft.com/office/powerpoint/2010/main" val="870427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013" y="173419"/>
            <a:ext cx="8435975" cy="800763"/>
          </a:xfrm>
        </p:spPr>
        <p:txBody>
          <a:bodyPr/>
          <a:lstStyle/>
          <a:p>
            <a:r>
              <a:rPr lang="en-GB" b="1" dirty="0" smtClean="0"/>
              <a:t/>
            </a:r>
            <a:br>
              <a:rPr lang="en-GB" b="1" dirty="0" smtClean="0"/>
            </a:br>
            <a:r>
              <a:rPr lang="en-GB" sz="3200" b="1" dirty="0"/>
              <a:t>The following practical activities require pupils to use and practice a significant number of ‘Working Scientifically’ </a:t>
            </a:r>
            <a:r>
              <a:rPr lang="en-GB" sz="3200" b="1" dirty="0" smtClean="0"/>
              <a:t>skills.</a:t>
            </a:r>
            <a:br>
              <a:rPr lang="en-GB" sz="3200" b="1" dirty="0" smtClean="0"/>
            </a:br>
            <a:r>
              <a:rPr lang="en-GB" sz="3200" b="1" dirty="0"/>
              <a:t/>
            </a:r>
            <a:br>
              <a:rPr lang="en-GB" sz="3200" b="1" dirty="0"/>
            </a:br>
            <a:r>
              <a:rPr lang="en-GB" sz="3200" b="1" dirty="0" smtClean="0"/>
              <a:t>The activities will prompt pupils to raise further questions.  You could ask pupils to say which type of enquiry they will need to use in order to find out the answer.</a:t>
            </a:r>
            <a:br>
              <a:rPr lang="en-GB" sz="3200" b="1" dirty="0" smtClean="0"/>
            </a:br>
            <a:r>
              <a:rPr lang="en-GB" sz="3200" b="1" dirty="0"/>
              <a:t/>
            </a:r>
            <a:br>
              <a:rPr lang="en-GB" sz="3200" b="1" dirty="0"/>
            </a:br>
            <a:r>
              <a:rPr lang="en-GB" b="1" dirty="0" smtClean="0"/>
              <a:t/>
            </a:r>
            <a:br>
              <a:rPr lang="en-GB" b="1" dirty="0" smtClean="0"/>
            </a:br>
            <a:r>
              <a:rPr lang="en-GB" b="1" dirty="0"/>
              <a:t/>
            </a:r>
            <a:br>
              <a:rPr lang="en-GB" b="1" dirty="0"/>
            </a:br>
            <a:endParaRPr lang="en-GB" sz="3600" dirty="0">
              <a:solidFill>
                <a:schemeClr val="tx1"/>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spTree>
    <p:extLst>
      <p:ext uri="{BB962C8B-B14F-4D97-AF65-F5344CB8AC3E}">
        <p14:creationId xmlns:p14="http://schemas.microsoft.com/office/powerpoint/2010/main" val="1805596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0"/>
            <a:ext cx="8435975" cy="800763"/>
          </a:xfrm>
        </p:spPr>
        <p:txBody>
          <a:bodyPr/>
          <a:lstStyle/>
          <a:p>
            <a:r>
              <a:rPr lang="en-GB" b="1" dirty="0" smtClean="0"/>
              <a:t/>
            </a:r>
            <a:br>
              <a:rPr lang="en-GB" b="1" dirty="0" smtClean="0"/>
            </a:br>
            <a:r>
              <a:rPr lang="en-GB" b="1" dirty="0" smtClean="0"/>
              <a:t>Forces and magnets – Year 3</a:t>
            </a:r>
            <a:br>
              <a:rPr lang="en-GB" b="1" dirty="0" smtClean="0"/>
            </a:br>
            <a:r>
              <a:rPr lang="en-GB" b="1" dirty="0"/>
              <a:t/>
            </a:r>
            <a:br>
              <a:rPr lang="en-GB" b="1" dirty="0"/>
            </a:br>
            <a:r>
              <a:rPr lang="en-GB" b="1" dirty="0" smtClean="0">
                <a:solidFill>
                  <a:schemeClr val="tx1"/>
                </a:solidFill>
              </a:rPr>
              <a:t>Attractive butterfly</a:t>
            </a:r>
            <a:br>
              <a:rPr lang="en-GB" b="1" dirty="0" smtClean="0">
                <a:solidFill>
                  <a:schemeClr val="tx1"/>
                </a:solidFill>
              </a:rPr>
            </a:br>
            <a:r>
              <a:rPr lang="en-GB" b="1" dirty="0">
                <a:solidFill>
                  <a:schemeClr val="tx1"/>
                </a:solidFill>
              </a:rPr>
              <a:t/>
            </a:r>
            <a:br>
              <a:rPr lang="en-GB" b="1" dirty="0">
                <a:solidFill>
                  <a:schemeClr val="tx1"/>
                </a:solidFill>
              </a:rPr>
            </a:br>
            <a:r>
              <a:rPr lang="en-GB" b="1" dirty="0" smtClean="0">
                <a:solidFill>
                  <a:schemeClr val="tx1"/>
                </a:solidFill>
              </a:rPr>
              <a:t>           Paperclip rescue</a:t>
            </a:r>
            <a:br>
              <a:rPr lang="en-GB" b="1" dirty="0" smtClean="0">
                <a:solidFill>
                  <a:schemeClr val="tx1"/>
                </a:solidFill>
              </a:rPr>
            </a:br>
            <a:r>
              <a:rPr lang="en-GB" b="1" dirty="0">
                <a:solidFill>
                  <a:schemeClr val="tx1"/>
                </a:solidFill>
              </a:rPr>
              <a:t/>
            </a:r>
            <a:br>
              <a:rPr lang="en-GB" b="1" dirty="0">
                <a:solidFill>
                  <a:schemeClr val="tx1"/>
                </a:solidFill>
              </a:rPr>
            </a:br>
            <a:r>
              <a:rPr lang="en-GB" sz="3600" b="1" dirty="0">
                <a:solidFill>
                  <a:srgbClr val="15ACF0"/>
                </a:solidFill>
              </a:rPr>
              <a:t>T</a:t>
            </a:r>
            <a:r>
              <a:rPr lang="en-GB" sz="3600" b="1" dirty="0" smtClean="0">
                <a:solidFill>
                  <a:srgbClr val="15ACF0"/>
                </a:solidFill>
              </a:rPr>
              <a:t>o show that magnetic forces can act at a distance</a:t>
            </a: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5937">
            <a:off x="5199915" y="1397199"/>
            <a:ext cx="1763745" cy="17637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25" y="2883157"/>
            <a:ext cx="1603581" cy="1070216"/>
          </a:xfrm>
          <a:prstGeom prst="rect">
            <a:avLst/>
          </a:prstGeom>
        </p:spPr>
      </p:pic>
    </p:spTree>
    <p:extLst>
      <p:ext uri="{BB962C8B-B14F-4D97-AF65-F5344CB8AC3E}">
        <p14:creationId xmlns:p14="http://schemas.microsoft.com/office/powerpoint/2010/main" val="15970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11678">
            <a:off x="7041779" y="1676569"/>
            <a:ext cx="1763745" cy="1763745"/>
          </a:xfrm>
          <a:prstGeom prst="rect">
            <a:avLst/>
          </a:prstGeom>
        </p:spPr>
      </p:pic>
      <p:sp>
        <p:nvSpPr>
          <p:cNvPr id="12" name="Rectangle 11"/>
          <p:cNvSpPr/>
          <p:nvPr/>
        </p:nvSpPr>
        <p:spPr>
          <a:xfrm>
            <a:off x="176087" y="33516"/>
            <a:ext cx="8798096" cy="6001643"/>
          </a:xfrm>
          <a:prstGeom prst="rect">
            <a:avLst/>
          </a:prstGeom>
        </p:spPr>
        <p:txBody>
          <a:bodyPr wrap="square">
            <a:spAutoFit/>
          </a:bodyPr>
          <a:lstStyle/>
          <a:p>
            <a:pPr>
              <a:defRPr/>
            </a:pPr>
            <a:r>
              <a:rPr lang="en-GB" sz="3200" b="1" dirty="0"/>
              <a:t>Attractive butterfly</a:t>
            </a:r>
            <a:endParaRPr lang="en-GB" sz="2400" dirty="0"/>
          </a:p>
          <a:p>
            <a:pPr>
              <a:defRPr/>
            </a:pPr>
            <a:endParaRPr lang="en-GB" sz="100" dirty="0"/>
          </a:p>
          <a:p>
            <a:pPr>
              <a:defRPr/>
            </a:pPr>
            <a:r>
              <a:rPr lang="en-GB" sz="3200" dirty="0"/>
              <a:t>Fold a Post It note in half (cut off </a:t>
            </a:r>
            <a:r>
              <a:rPr lang="en-GB" sz="3200" dirty="0" smtClean="0"/>
              <a:t>the sticky bit</a:t>
            </a:r>
            <a:r>
              <a:rPr lang="en-GB" sz="3200" dirty="0"/>
              <a:t>!) then cut out a paper butterfly.</a:t>
            </a:r>
          </a:p>
          <a:p>
            <a:pPr>
              <a:defRPr/>
            </a:pPr>
            <a:r>
              <a:rPr lang="en-GB" sz="3200" dirty="0"/>
              <a:t>Attach a paper clip. </a:t>
            </a:r>
          </a:p>
          <a:p>
            <a:pPr>
              <a:defRPr/>
            </a:pPr>
            <a:r>
              <a:rPr lang="en-GB" sz="3200" dirty="0"/>
              <a:t>Tie a 30cm-ish length of thread to the </a:t>
            </a:r>
          </a:p>
          <a:p>
            <a:pPr>
              <a:defRPr/>
            </a:pPr>
            <a:r>
              <a:rPr lang="en-GB" sz="3200" dirty="0"/>
              <a:t>paper clip. </a:t>
            </a:r>
          </a:p>
          <a:p>
            <a:pPr>
              <a:defRPr/>
            </a:pPr>
            <a:r>
              <a:rPr lang="en-GB" sz="3200" dirty="0"/>
              <a:t>Secure the other end of the thread to the </a:t>
            </a:r>
          </a:p>
          <a:p>
            <a:pPr>
              <a:defRPr/>
            </a:pPr>
            <a:r>
              <a:rPr lang="en-GB" sz="3200" dirty="0"/>
              <a:t>table with a small blob of ‘</a:t>
            </a:r>
            <a:r>
              <a:rPr lang="en-GB" sz="3200" dirty="0" err="1"/>
              <a:t>blu</a:t>
            </a:r>
            <a:r>
              <a:rPr lang="en-GB" sz="3200" dirty="0"/>
              <a:t>-tack’.</a:t>
            </a:r>
          </a:p>
          <a:p>
            <a:pPr>
              <a:defRPr/>
            </a:pPr>
            <a:endParaRPr lang="en-GB" sz="2400" dirty="0"/>
          </a:p>
          <a:p>
            <a:pPr>
              <a:defRPr/>
            </a:pPr>
            <a:r>
              <a:rPr lang="en-GB" sz="3200" dirty="0"/>
              <a:t>Hold a magnet above your butterfly to </a:t>
            </a:r>
          </a:p>
          <a:p>
            <a:pPr>
              <a:defRPr/>
            </a:pPr>
            <a:r>
              <a:rPr lang="en-GB" sz="3200" dirty="0"/>
              <a:t>make it fly, </a:t>
            </a:r>
            <a:r>
              <a:rPr lang="en-GB" sz="3200" u="sng" dirty="0"/>
              <a:t>without the magnet touching the </a:t>
            </a:r>
          </a:p>
          <a:p>
            <a:pPr>
              <a:defRPr/>
            </a:pPr>
            <a:r>
              <a:rPr lang="en-GB" sz="3200" u="sng" dirty="0"/>
              <a:t>paper clip</a:t>
            </a:r>
            <a:r>
              <a:rPr lang="en-GB" sz="3200" dirty="0"/>
              <a:t>.</a:t>
            </a:r>
          </a:p>
        </p:txBody>
      </p:sp>
    </p:spTree>
    <p:extLst>
      <p:ext uri="{BB962C8B-B14F-4D97-AF65-F5344CB8AC3E}">
        <p14:creationId xmlns:p14="http://schemas.microsoft.com/office/powerpoint/2010/main" val="2979067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80138">
            <a:off x="7291467" y="4056967"/>
            <a:ext cx="1220652" cy="1220652"/>
          </a:xfrm>
          <a:prstGeom prst="rect">
            <a:avLst/>
          </a:prstGeom>
        </p:spPr>
      </p:pic>
      <p:sp>
        <p:nvSpPr>
          <p:cNvPr id="3" name="Rectangle 2"/>
          <p:cNvSpPr/>
          <p:nvPr/>
        </p:nvSpPr>
        <p:spPr>
          <a:xfrm>
            <a:off x="250825" y="220442"/>
            <a:ext cx="8464731" cy="5386090"/>
          </a:xfrm>
          <a:prstGeom prst="rect">
            <a:avLst/>
          </a:prstGeom>
        </p:spPr>
        <p:txBody>
          <a:bodyPr wrap="square">
            <a:spAutoFit/>
          </a:bodyPr>
          <a:lstStyle/>
          <a:p>
            <a:pPr>
              <a:defRPr/>
            </a:pPr>
            <a:r>
              <a:rPr lang="en-GB" sz="3600" b="1" dirty="0"/>
              <a:t>Attractive butterfly</a:t>
            </a:r>
            <a:endParaRPr lang="en-GB" sz="2400" dirty="0"/>
          </a:p>
          <a:p>
            <a:pPr>
              <a:defRPr/>
            </a:pPr>
            <a:endParaRPr lang="en-GB" dirty="0"/>
          </a:p>
          <a:p>
            <a:pPr>
              <a:defRPr/>
            </a:pPr>
            <a:r>
              <a:rPr lang="en-GB" sz="3600" dirty="0"/>
              <a:t>‘Flying Butterfly’ challenge</a:t>
            </a:r>
          </a:p>
          <a:p>
            <a:pPr>
              <a:defRPr/>
            </a:pPr>
            <a:r>
              <a:rPr lang="en-GB" sz="3600" dirty="0"/>
              <a:t>Make the butterfly visit both flowers </a:t>
            </a:r>
          </a:p>
          <a:p>
            <a:pPr>
              <a:defRPr/>
            </a:pPr>
            <a:r>
              <a:rPr lang="en-GB" sz="3600" dirty="0"/>
              <a:t>without allowing the magnet to touch </a:t>
            </a:r>
          </a:p>
          <a:p>
            <a:pPr>
              <a:defRPr/>
            </a:pPr>
            <a:r>
              <a:rPr lang="en-GB" sz="3600" dirty="0"/>
              <a:t>the paperclip or the butterfly to drop.</a:t>
            </a:r>
          </a:p>
          <a:p>
            <a:pPr>
              <a:defRPr/>
            </a:pPr>
            <a:endParaRPr lang="en-GB" sz="3600" dirty="0"/>
          </a:p>
          <a:p>
            <a:pPr>
              <a:defRPr/>
            </a:pPr>
            <a:r>
              <a:rPr lang="en-GB" sz="3600" dirty="0"/>
              <a:t>Make a ‘Butterfly Box’ display</a:t>
            </a:r>
          </a:p>
          <a:p>
            <a:pPr>
              <a:defRPr/>
            </a:pPr>
            <a:r>
              <a:rPr lang="en-GB" sz="3600" dirty="0"/>
              <a:t>(Could be kites, aeroplanes, </a:t>
            </a:r>
          </a:p>
          <a:p>
            <a:pPr>
              <a:defRPr/>
            </a:pPr>
            <a:r>
              <a:rPr lang="en-GB" sz="3600" dirty="0"/>
              <a:t>helicopters, birds </a:t>
            </a:r>
            <a:r>
              <a:rPr lang="en-GB" sz="3600" dirty="0" smtClean="0"/>
              <a:t>etc.)</a:t>
            </a:r>
            <a:endParaRPr lang="en-GB" sz="3600" dirty="0"/>
          </a:p>
        </p:txBody>
      </p:sp>
    </p:spTree>
    <p:extLst>
      <p:ext uri="{BB962C8B-B14F-4D97-AF65-F5344CB8AC3E}">
        <p14:creationId xmlns:p14="http://schemas.microsoft.com/office/powerpoint/2010/main" val="2671929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4" y="3248898"/>
            <a:ext cx="10075589"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7" name="TextBox 6"/>
          <p:cNvSpPr txBox="1"/>
          <p:nvPr/>
        </p:nvSpPr>
        <p:spPr>
          <a:xfrm>
            <a:off x="404949" y="2090057"/>
            <a:ext cx="8464731"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sp>
        <p:nvSpPr>
          <p:cNvPr id="3" name="Rectangle 2"/>
          <p:cNvSpPr/>
          <p:nvPr/>
        </p:nvSpPr>
        <p:spPr>
          <a:xfrm>
            <a:off x="250825" y="220442"/>
            <a:ext cx="8464731" cy="646331"/>
          </a:xfrm>
          <a:prstGeom prst="rect">
            <a:avLst/>
          </a:prstGeom>
        </p:spPr>
        <p:txBody>
          <a:bodyPr wrap="square">
            <a:spAutoFit/>
          </a:bodyPr>
          <a:lstStyle/>
          <a:p>
            <a:pPr>
              <a:defRPr/>
            </a:pPr>
            <a:r>
              <a:rPr lang="en-GB" sz="3600" b="1" dirty="0" smtClean="0"/>
              <a:t>Paperclip rescue</a:t>
            </a:r>
            <a:endParaRPr lang="en-GB" sz="3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72708">
            <a:off x="4020618" y="648729"/>
            <a:ext cx="1603581" cy="1070216"/>
          </a:xfrm>
          <a:prstGeom prst="rect">
            <a:avLst/>
          </a:prstGeom>
        </p:spPr>
      </p:pic>
      <p:sp>
        <p:nvSpPr>
          <p:cNvPr id="11" name="Oval Callout 10"/>
          <p:cNvSpPr/>
          <p:nvPr/>
        </p:nvSpPr>
        <p:spPr>
          <a:xfrm>
            <a:off x="5898537" y="167902"/>
            <a:ext cx="2572067" cy="1281436"/>
          </a:xfrm>
          <a:prstGeom prst="wedgeEllipseCallout">
            <a:avLst>
              <a:gd name="adj1" fmla="val -97452"/>
              <a:gd name="adj2" fmla="val 82185"/>
            </a:avLst>
          </a:prstGeom>
          <a:gradFill>
            <a:gsLst>
              <a:gs pos="0">
                <a:srgbClr val="15ACF0">
                  <a:lumMod val="10000"/>
                  <a:lumOff val="90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smtClean="0">
                <a:solidFill>
                  <a:schemeClr val="tx1"/>
                </a:solidFill>
              </a:rPr>
              <a:t>Help!</a:t>
            </a:r>
            <a:endParaRPr lang="en-GB" sz="3200" b="1" dirty="0">
              <a:solidFill>
                <a:schemeClr val="tx1"/>
              </a:solidFill>
            </a:endParaRPr>
          </a:p>
        </p:txBody>
      </p:sp>
      <p:sp>
        <p:nvSpPr>
          <p:cNvPr id="12" name="TextBox 11"/>
          <p:cNvSpPr txBox="1"/>
          <p:nvPr/>
        </p:nvSpPr>
        <p:spPr>
          <a:xfrm rot="537210">
            <a:off x="4375853" y="750515"/>
            <a:ext cx="1731243" cy="567559"/>
          </a:xfrm>
          <a:prstGeom prst="rect">
            <a:avLst/>
          </a:prstGeom>
        </p:spPr>
        <p:txBody>
          <a:bodyPr vert="horz" wrap="square" lIns="91440" tIns="45720" rIns="91440" bIns="45720" rtlCol="0" anchor="ctr">
            <a:noAutofit/>
          </a:bodyPr>
          <a:lstStyle/>
          <a:p>
            <a:r>
              <a:rPr lang="en-GB" sz="6600" dirty="0" smtClean="0"/>
              <a:t>. .</a:t>
            </a:r>
          </a:p>
        </p:txBody>
      </p:sp>
      <p:sp>
        <p:nvSpPr>
          <p:cNvPr id="13" name="TextBox 12"/>
          <p:cNvSpPr txBox="1"/>
          <p:nvPr/>
        </p:nvSpPr>
        <p:spPr>
          <a:xfrm>
            <a:off x="146322" y="3641310"/>
            <a:ext cx="9171099" cy="784241"/>
          </a:xfrm>
          <a:prstGeom prst="rect">
            <a:avLst/>
          </a:prstGeom>
        </p:spPr>
        <p:txBody>
          <a:bodyPr vert="horz" wrap="square" lIns="91440" tIns="45720" rIns="91440" bIns="45720" rtlCol="0" anchor="ctr">
            <a:noAutofit/>
          </a:bodyPr>
          <a:lstStyle/>
          <a:p>
            <a:r>
              <a:rPr lang="en-GB" sz="3600" dirty="0" smtClean="0"/>
              <a:t>Can you remove the paperclips from the glass </a:t>
            </a:r>
          </a:p>
          <a:p>
            <a:r>
              <a:rPr lang="en-GB" sz="3600" dirty="0" smtClean="0"/>
              <a:t>of water using only a magnet?</a:t>
            </a:r>
          </a:p>
          <a:p>
            <a:endParaRPr lang="en-GB" sz="3200" dirty="0" smtClean="0"/>
          </a:p>
          <a:p>
            <a:r>
              <a:rPr lang="en-GB" sz="3600" dirty="0" smtClean="0"/>
              <a:t>Predict – which of the paperclips will you be able to rescue?</a:t>
            </a:r>
          </a:p>
          <a:p>
            <a:r>
              <a:rPr lang="en-GB" sz="3600" dirty="0" smtClean="0"/>
              <a:t>(You can pick the glass up if you need to)</a:t>
            </a:r>
          </a:p>
        </p:txBody>
      </p:sp>
    </p:spTree>
    <p:extLst>
      <p:ext uri="{BB962C8B-B14F-4D97-AF65-F5344CB8AC3E}">
        <p14:creationId xmlns:p14="http://schemas.microsoft.com/office/powerpoint/2010/main" val="3578140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0"/>
            <a:ext cx="8435975" cy="800763"/>
          </a:xfrm>
        </p:spPr>
        <p:txBody>
          <a:bodyPr/>
          <a:lstStyle/>
          <a:p>
            <a:r>
              <a:rPr lang="en-GB" b="1" dirty="0" smtClean="0"/>
              <a:t/>
            </a:r>
            <a:br>
              <a:rPr lang="en-GB" b="1" dirty="0" smtClean="0"/>
            </a:br>
            <a:r>
              <a:rPr lang="en-GB" b="1" dirty="0" smtClean="0"/>
              <a:t>Everyday materials – Year 1</a:t>
            </a:r>
            <a:br>
              <a:rPr lang="en-GB" b="1" dirty="0" smtClean="0"/>
            </a:br>
            <a:r>
              <a:rPr lang="en-GB" b="1" dirty="0"/>
              <a:t/>
            </a:r>
            <a:br>
              <a:rPr lang="en-GB" b="1" dirty="0"/>
            </a:br>
            <a:r>
              <a:rPr lang="en-GB" b="1" dirty="0" smtClean="0">
                <a:solidFill>
                  <a:schemeClr val="tx1"/>
                </a:solidFill>
              </a:rPr>
              <a:t>Wiggly worms</a:t>
            </a:r>
            <a:br>
              <a:rPr lang="en-GB" b="1" dirty="0" smtClean="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sz="3600" b="1" dirty="0">
                <a:solidFill>
                  <a:srgbClr val="15ACF0"/>
                </a:solidFill>
              </a:rPr>
              <a:t>T</a:t>
            </a:r>
            <a:r>
              <a:rPr lang="en-GB" sz="3600" b="1" dirty="0" smtClean="0">
                <a:solidFill>
                  <a:srgbClr val="15ACF0"/>
                </a:solidFill>
              </a:rPr>
              <a:t>o describe the simple physical properties of an everyday material</a:t>
            </a: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873" y="1463040"/>
            <a:ext cx="2320698" cy="1545585"/>
          </a:xfrm>
          <a:prstGeom prst="rect">
            <a:avLst/>
          </a:prstGeom>
        </p:spPr>
      </p:pic>
    </p:spTree>
    <p:extLst>
      <p:ext uri="{BB962C8B-B14F-4D97-AF65-F5344CB8AC3E}">
        <p14:creationId xmlns:p14="http://schemas.microsoft.com/office/powerpoint/2010/main" val="150012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11" name="Picture 7" descr="wiggly worm.jpg"/>
          <p:cNvPicPr>
            <a:picLocks noChangeAspect="1"/>
          </p:cNvPicPr>
          <p:nvPr/>
        </p:nvPicPr>
        <p:blipFill>
          <a:blip r:embed="rId3">
            <a:extLst>
              <a:ext uri="{28A0092B-C50C-407E-A947-70E740481C1C}">
                <a14:useLocalDpi xmlns:a14="http://schemas.microsoft.com/office/drawing/2010/main" val="0"/>
              </a:ext>
            </a:extLst>
          </a:blip>
          <a:srcRect b="6873"/>
          <a:stretch>
            <a:fillRect/>
          </a:stretch>
        </p:blipFill>
        <p:spPr bwMode="auto">
          <a:xfrm>
            <a:off x="2186392" y="2083526"/>
            <a:ext cx="4643218" cy="28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0825" y="2402627"/>
            <a:ext cx="914400" cy="914400"/>
          </a:xfrm>
          <a:prstGeom prst="rect">
            <a:avLst/>
          </a:prstGeom>
        </p:spPr>
        <p:txBody>
          <a:bodyPr vert="horz" wrap="none" lIns="91440" tIns="45720" rIns="91440" bIns="45720" rtlCol="0" anchor="ctr">
            <a:noAutofit/>
          </a:bodyPr>
          <a:lstStyle/>
          <a:p>
            <a:r>
              <a:rPr lang="en-GB" sz="4400" dirty="0" smtClean="0"/>
              <a:t>Make a worm, as demonstrated. </a:t>
            </a:r>
          </a:p>
          <a:p>
            <a:r>
              <a:rPr lang="en-GB" sz="4400" dirty="0" smtClean="0"/>
              <a:t>Drop water onto the worm, one drop </a:t>
            </a:r>
          </a:p>
          <a:p>
            <a:r>
              <a:rPr lang="en-GB" sz="4400" dirty="0" smtClean="0"/>
              <a:t>at a time.</a:t>
            </a:r>
          </a:p>
          <a:p>
            <a:endParaRPr lang="en-GB" sz="4400" dirty="0"/>
          </a:p>
          <a:p>
            <a:endParaRPr lang="en-GB" sz="4400" dirty="0" smtClean="0"/>
          </a:p>
          <a:p>
            <a:endParaRPr lang="en-GB" sz="4400" dirty="0"/>
          </a:p>
          <a:p>
            <a:endParaRPr lang="en-GB" sz="6000" dirty="0" smtClean="0"/>
          </a:p>
          <a:p>
            <a:r>
              <a:rPr lang="en-GB" sz="4400" b="1" dirty="0" smtClean="0">
                <a:solidFill>
                  <a:srgbClr val="15ACF0"/>
                </a:solidFill>
              </a:rPr>
              <a:t>What’s the science?</a:t>
            </a:r>
          </a:p>
        </p:txBody>
      </p:sp>
    </p:spTree>
    <p:extLst>
      <p:ext uri="{BB962C8B-B14F-4D97-AF65-F5344CB8AC3E}">
        <p14:creationId xmlns:p14="http://schemas.microsoft.com/office/powerpoint/2010/main" val="252077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0"/>
            <a:ext cx="8435975" cy="800763"/>
          </a:xfrm>
        </p:spPr>
        <p:txBody>
          <a:bodyPr/>
          <a:lstStyle/>
          <a:p>
            <a:r>
              <a:rPr lang="en-GB" b="1" dirty="0" smtClean="0"/>
              <a:t/>
            </a:r>
            <a:br>
              <a:rPr lang="en-GB" b="1" dirty="0" smtClean="0"/>
            </a:br>
            <a:r>
              <a:rPr lang="en-GB" b="1" dirty="0" smtClean="0"/>
              <a:t>Properties and changes of materials – Year 5</a:t>
            </a:r>
            <a:br>
              <a:rPr lang="en-GB" b="1" dirty="0" smtClean="0"/>
            </a:br>
            <a:r>
              <a:rPr lang="en-GB" b="1" dirty="0"/>
              <a:t/>
            </a:r>
            <a:br>
              <a:rPr lang="en-GB" b="1" dirty="0"/>
            </a:br>
            <a:r>
              <a:rPr lang="en-GB" b="1" dirty="0" smtClean="0">
                <a:solidFill>
                  <a:schemeClr val="tx1"/>
                </a:solidFill>
              </a:rPr>
              <a:t>Lovely lava lamps</a:t>
            </a:r>
            <a:br>
              <a:rPr lang="en-GB" b="1" dirty="0" smtClean="0">
                <a:solidFill>
                  <a:schemeClr val="tx1"/>
                </a:solidFill>
              </a:rPr>
            </a:br>
            <a:r>
              <a:rPr lang="en-GB" b="1" dirty="0">
                <a:solidFill>
                  <a:schemeClr val="tx1"/>
                </a:solidFill>
              </a:rPr>
              <a:t/>
            </a:r>
            <a:br>
              <a:rPr lang="en-GB" b="1" dirty="0">
                <a:solidFill>
                  <a:schemeClr val="tx1"/>
                </a:solidFill>
              </a:rPr>
            </a:br>
            <a:r>
              <a:rPr lang="en-GB" sz="3600" b="1" dirty="0">
                <a:solidFill>
                  <a:srgbClr val="15ACF0"/>
                </a:solidFill>
              </a:rPr>
              <a:t>T</a:t>
            </a:r>
            <a:r>
              <a:rPr lang="en-GB" sz="3600" b="1" dirty="0" smtClean="0">
                <a:solidFill>
                  <a:srgbClr val="15ACF0"/>
                </a:solidFill>
              </a:rPr>
              <a:t>o demonstrate a non-reversible change during which new materials are made</a:t>
            </a: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137" y="354562"/>
            <a:ext cx="1469254" cy="2203881"/>
          </a:xfrm>
          <a:prstGeom prst="rect">
            <a:avLst/>
          </a:prstGeom>
        </p:spPr>
      </p:pic>
    </p:spTree>
    <p:extLst>
      <p:ext uri="{BB962C8B-B14F-4D97-AF65-F5344CB8AC3E}">
        <p14:creationId xmlns:p14="http://schemas.microsoft.com/office/powerpoint/2010/main" val="393192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Pam Waite</a:t>
            </a:r>
            <a:br>
              <a:rPr lang="en-GB" dirty="0" smtClean="0"/>
            </a:br>
            <a:r>
              <a:rPr lang="en-GB" dirty="0" smtClean="0"/>
              <a:t>Science Consultant</a:t>
            </a:r>
            <a:endParaRPr lang="en-GB" dirty="0"/>
          </a:p>
        </p:txBody>
      </p:sp>
      <p:sp>
        <p:nvSpPr>
          <p:cNvPr id="3" name="SmartArt Placeholder 2"/>
          <p:cNvSpPr>
            <a:spLocks noGrp="1"/>
          </p:cNvSpPr>
          <p:nvPr>
            <p:ph type="dgm" sz="quarter" idx="10"/>
          </p:nvPr>
        </p:nvSpPr>
        <p:spPr/>
      </p:sp>
      <p:sp>
        <p:nvSpPr>
          <p:cNvPr id="4" name="SmartArt Placeholder 3"/>
          <p:cNvSpPr>
            <a:spLocks noGrp="1"/>
          </p:cNvSpPr>
          <p:nvPr>
            <p:ph type="dgm" sz="quarter" idx="11"/>
          </p:nvPr>
        </p:nvSpPr>
        <p:spPr/>
      </p:sp>
      <p:sp>
        <p:nvSpPr>
          <p:cNvPr id="5" name="SmartArt Placeholder 4"/>
          <p:cNvSpPr>
            <a:spLocks noGrp="1"/>
          </p:cNvSpPr>
          <p:nvPr>
            <p:ph type="dgm" sz="quarter" idx="12"/>
          </p:nvPr>
        </p:nvSpPr>
        <p:spPr/>
      </p:sp>
      <p:sp>
        <p:nvSpPr>
          <p:cNvPr id="6" name="SmartArt Placeholder 5"/>
          <p:cNvSpPr>
            <a:spLocks noGrp="1"/>
          </p:cNvSpPr>
          <p:nvPr>
            <p:ph type="dgm" sz="quarter" idx="13"/>
          </p:nvPr>
        </p:nvSpPr>
        <p:spPr/>
      </p:sp>
      <p:sp>
        <p:nvSpPr>
          <p:cNvPr id="7" name="SmartArt Placeholder 6"/>
          <p:cNvSpPr>
            <a:spLocks noGrp="1"/>
          </p:cNvSpPr>
          <p:nvPr>
            <p:ph type="dgm" sz="quarter" idx="14"/>
          </p:nvPr>
        </p:nvSpPr>
        <p:spPr/>
      </p:sp>
      <p:sp>
        <p:nvSpPr>
          <p:cNvPr id="8" name="SmartArt Placeholder 7"/>
          <p:cNvSpPr>
            <a:spLocks noGrp="1"/>
          </p:cNvSpPr>
          <p:nvPr>
            <p:ph type="dgm" sz="quarter" idx="15"/>
          </p:nvPr>
        </p:nvSpPr>
        <p:spPr/>
      </p:sp>
    </p:spTree>
    <p:extLst>
      <p:ext uri="{BB962C8B-B14F-4D97-AF65-F5344CB8AC3E}">
        <p14:creationId xmlns:p14="http://schemas.microsoft.com/office/powerpoint/2010/main" val="3765154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189187"/>
            <a:ext cx="8435975" cy="800763"/>
          </a:xfrm>
        </p:spPr>
        <p:txBody>
          <a:bodyPr/>
          <a:lstStyle/>
          <a:p>
            <a:r>
              <a:rPr lang="en-GB" altLang="en-US" dirty="0">
                <a:solidFill>
                  <a:schemeClr val="tx1"/>
                </a:solidFill>
                <a:latin typeface="Calibri" panose="020F0502020204030204" pitchFamily="34" charset="0"/>
                <a:cs typeface="Calibri" panose="020F0502020204030204" pitchFamily="34" charset="0"/>
              </a:rPr>
              <a:t>Drop ¼  of an Alka-Seltzer tablet (other pain relief remedies are available!) at a time, into the plastic bottle full of liquid and observe what happens.</a:t>
            </a:r>
            <a:br>
              <a:rPr lang="en-GB" altLang="en-US" dirty="0">
                <a:solidFill>
                  <a:schemeClr val="tx1"/>
                </a:solidFill>
                <a:latin typeface="Calibri" panose="020F0502020204030204" pitchFamily="34" charset="0"/>
                <a:cs typeface="Calibri" panose="020F0502020204030204" pitchFamily="34" charset="0"/>
              </a:rPr>
            </a:br>
            <a:r>
              <a:rPr lang="en-GB" altLang="en-US" dirty="0">
                <a:solidFill>
                  <a:schemeClr val="tx1"/>
                </a:solidFill>
                <a:latin typeface="Calibri" panose="020F0502020204030204" pitchFamily="34" charset="0"/>
                <a:cs typeface="Calibri" panose="020F0502020204030204" pitchFamily="34" charset="0"/>
              </a:rPr>
              <a:t/>
            </a:r>
            <a:br>
              <a:rPr lang="en-GB" altLang="en-US" dirty="0">
                <a:solidFill>
                  <a:schemeClr val="tx1"/>
                </a:solidFill>
                <a:latin typeface="Calibri" panose="020F0502020204030204" pitchFamily="34" charset="0"/>
                <a:cs typeface="Calibri" panose="020F0502020204030204" pitchFamily="34" charset="0"/>
              </a:rPr>
            </a:br>
            <a:r>
              <a:rPr lang="en-GB" altLang="en-US" dirty="0">
                <a:solidFill>
                  <a:schemeClr val="tx1"/>
                </a:solidFill>
                <a:latin typeface="Calibri" panose="020F0502020204030204" pitchFamily="34" charset="0"/>
                <a:cs typeface="Calibri" panose="020F0502020204030204" pitchFamily="34" charset="0"/>
              </a:rPr>
              <a:t>What do you think the liquids are in the plastic bottle?</a:t>
            </a:r>
            <a:br>
              <a:rPr lang="en-GB" altLang="en-US" dirty="0">
                <a:solidFill>
                  <a:schemeClr val="tx1"/>
                </a:solidFill>
                <a:latin typeface="Calibri" panose="020F0502020204030204" pitchFamily="34" charset="0"/>
                <a:cs typeface="Calibri" panose="020F0502020204030204" pitchFamily="34" charset="0"/>
              </a:rPr>
            </a:br>
            <a:r>
              <a:rPr lang="en-GB" altLang="en-US" dirty="0">
                <a:solidFill>
                  <a:schemeClr val="tx1"/>
                </a:solidFill>
                <a:latin typeface="Calibri" panose="020F0502020204030204" pitchFamily="34" charset="0"/>
                <a:cs typeface="Calibri" panose="020F0502020204030204" pitchFamily="34" charset="0"/>
              </a:rPr>
              <a:t>Can you explain to a colleague what is happening and why?</a:t>
            </a: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314824" y="1975269"/>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572" y="1995377"/>
            <a:ext cx="835681" cy="1253521"/>
          </a:xfrm>
          <a:prstGeom prst="rect">
            <a:avLst/>
          </a:prstGeom>
        </p:spPr>
      </p:pic>
    </p:spTree>
    <p:extLst>
      <p:ext uri="{BB962C8B-B14F-4D97-AF65-F5344CB8AC3E}">
        <p14:creationId xmlns:p14="http://schemas.microsoft.com/office/powerpoint/2010/main" val="3135464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314824" y="1975269"/>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sp>
        <p:nvSpPr>
          <p:cNvPr id="10" name="Rectangle 9"/>
          <p:cNvSpPr/>
          <p:nvPr/>
        </p:nvSpPr>
        <p:spPr>
          <a:xfrm>
            <a:off x="127592" y="157785"/>
            <a:ext cx="9016408" cy="5693866"/>
          </a:xfrm>
          <a:prstGeom prst="rect">
            <a:avLst/>
          </a:prstGeom>
        </p:spPr>
        <p:txBody>
          <a:bodyPr wrap="square">
            <a:spAutoFit/>
          </a:bodyPr>
          <a:lstStyle/>
          <a:p>
            <a:r>
              <a:rPr lang="en-GB" sz="2800" b="1" dirty="0"/>
              <a:t>How Does It Work?</a:t>
            </a:r>
          </a:p>
          <a:p>
            <a:r>
              <a:rPr lang="en-GB" sz="2800" dirty="0"/>
              <a:t>The molecules of water do </a:t>
            </a:r>
            <a:r>
              <a:rPr lang="en-GB" sz="2800" dirty="0" smtClean="0"/>
              <a:t>not </a:t>
            </a:r>
            <a:r>
              <a:rPr lang="en-GB" sz="2800" dirty="0"/>
              <a:t>mix with the molecules of oil. Food colouring only mixes with water. It does not colour the oil.</a:t>
            </a:r>
            <a:br>
              <a:rPr lang="en-GB" sz="2800" dirty="0"/>
            </a:br>
            <a:r>
              <a:rPr lang="en-GB" sz="2800" dirty="0"/>
              <a:t>When you pour the water into the bottle with the oil, the water sinks to the bottom and the oil floats to the top. </a:t>
            </a:r>
            <a:endParaRPr lang="en-GB" sz="2800" dirty="0" smtClean="0"/>
          </a:p>
          <a:p>
            <a:r>
              <a:rPr lang="en-GB" sz="2800" dirty="0" smtClean="0"/>
              <a:t>Oil </a:t>
            </a:r>
            <a:r>
              <a:rPr lang="en-GB" sz="2800" dirty="0"/>
              <a:t>floats on the surface because water is heavier </a:t>
            </a:r>
            <a:r>
              <a:rPr lang="en-GB" sz="2800" dirty="0" smtClean="0"/>
              <a:t>(more dense) than </a:t>
            </a:r>
            <a:r>
              <a:rPr lang="en-GB" sz="2800" dirty="0"/>
              <a:t>oil. </a:t>
            </a:r>
          </a:p>
          <a:p>
            <a:r>
              <a:rPr lang="en-GB" sz="2800" dirty="0"/>
              <a:t>The Alka-Seltzer tablet reacts with the water to make tiny bubbles of carbon dioxide gas. These bubbles attach themselves to the blobs of coloured water and cause them to float to the surface. When the bubbles pop, the </a:t>
            </a:r>
            <a:endParaRPr lang="en-GB" sz="2800" dirty="0" smtClean="0"/>
          </a:p>
          <a:p>
            <a:r>
              <a:rPr lang="en-GB" sz="2800" dirty="0" smtClean="0"/>
              <a:t>colour </a:t>
            </a:r>
            <a:r>
              <a:rPr lang="en-GB" sz="2800" dirty="0"/>
              <a:t>blobs sink back to the bottom of the bottle. </a:t>
            </a:r>
          </a:p>
        </p:txBody>
      </p:sp>
    </p:spTree>
    <p:extLst>
      <p:ext uri="{BB962C8B-B14F-4D97-AF65-F5344CB8AC3E}">
        <p14:creationId xmlns:p14="http://schemas.microsoft.com/office/powerpoint/2010/main" val="3968388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0"/>
            <a:ext cx="8435975" cy="800763"/>
          </a:xfrm>
        </p:spPr>
        <p:txBody>
          <a:bodyPr/>
          <a:lstStyle/>
          <a:p>
            <a:r>
              <a:rPr lang="en-GB" b="1" dirty="0" smtClean="0"/>
              <a:t/>
            </a:r>
            <a:br>
              <a:rPr lang="en-GB" b="1" dirty="0" smtClean="0"/>
            </a:br>
            <a:r>
              <a:rPr lang="en-GB" b="1" dirty="0" smtClean="0"/>
              <a:t>Animals, including humans – </a:t>
            </a:r>
            <a:br>
              <a:rPr lang="en-GB" b="1" dirty="0" smtClean="0"/>
            </a:br>
            <a:r>
              <a:rPr lang="en-GB" b="1" dirty="0" smtClean="0"/>
              <a:t>Year 3</a:t>
            </a:r>
            <a:br>
              <a:rPr lang="en-GB" b="1" dirty="0" smtClean="0"/>
            </a:br>
            <a:r>
              <a:rPr lang="en-GB" b="1" dirty="0"/>
              <a:t/>
            </a:r>
            <a:br>
              <a:rPr lang="en-GB" b="1" dirty="0"/>
            </a:br>
            <a:r>
              <a:rPr lang="en-GB" b="1" dirty="0" smtClean="0">
                <a:solidFill>
                  <a:schemeClr val="tx1"/>
                </a:solidFill>
              </a:rPr>
              <a:t>Biscuit skeletons</a:t>
            </a:r>
            <a:br>
              <a:rPr lang="en-GB" b="1" dirty="0" smtClean="0">
                <a:solidFill>
                  <a:schemeClr val="tx1"/>
                </a:solidFill>
              </a:rPr>
            </a:br>
            <a:r>
              <a:rPr lang="en-GB" b="1" dirty="0">
                <a:solidFill>
                  <a:schemeClr val="tx1"/>
                </a:solidFill>
              </a:rPr>
              <a:t/>
            </a:r>
            <a:br>
              <a:rPr lang="en-GB" b="1" dirty="0">
                <a:solidFill>
                  <a:schemeClr val="tx1"/>
                </a:solidFill>
              </a:rPr>
            </a:br>
            <a:r>
              <a:rPr lang="en-GB" sz="3600" b="1" dirty="0" smtClean="0">
                <a:solidFill>
                  <a:srgbClr val="15ACF0"/>
                </a:solidFill>
              </a:rPr>
              <a:t>To assess pupil knowledge of the human skeleton</a:t>
            </a: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9930">
            <a:off x="5042640" y="1953920"/>
            <a:ext cx="2371976" cy="1288093"/>
          </a:xfrm>
          <a:prstGeom prst="rect">
            <a:avLst/>
          </a:prstGeom>
        </p:spPr>
      </p:pic>
    </p:spTree>
    <p:extLst>
      <p:ext uri="{BB962C8B-B14F-4D97-AF65-F5344CB8AC3E}">
        <p14:creationId xmlns:p14="http://schemas.microsoft.com/office/powerpoint/2010/main" val="4171759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149998" y="1444121"/>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r>
              <a:rPr lang="en-GB" altLang="en-US" sz="5400" dirty="0">
                <a:latin typeface="Calibri" pitchFamily="34" charset="0"/>
              </a:rPr>
              <a:t>Using the dog biscuits, construct a human skeleton (not to scale!) </a:t>
            </a:r>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9930">
            <a:off x="4368546" y="4255686"/>
            <a:ext cx="2371976" cy="1288093"/>
          </a:xfrm>
          <a:prstGeom prst="rect">
            <a:avLst/>
          </a:prstGeom>
        </p:spPr>
      </p:pic>
      <p:sp>
        <p:nvSpPr>
          <p:cNvPr id="10" name="Title 9"/>
          <p:cNvSpPr>
            <a:spLocks noGrp="1"/>
          </p:cNvSpPr>
          <p:nvPr>
            <p:ph type="title"/>
          </p:nvPr>
        </p:nvSpPr>
        <p:spPr/>
        <p:txBody>
          <a:bodyPr/>
          <a:lstStyle/>
          <a:p>
            <a:r>
              <a:rPr lang="en-GB" sz="4800" dirty="0" smtClean="0">
                <a:solidFill>
                  <a:schemeClr val="tx1"/>
                </a:solidFill>
              </a:rPr>
              <a:t>Biscuit skeletons</a:t>
            </a:r>
            <a:endParaRPr lang="en-GB" sz="4800" dirty="0">
              <a:solidFill>
                <a:schemeClr val="tx1"/>
              </a:solidFill>
            </a:endParaRPr>
          </a:p>
        </p:txBody>
      </p:sp>
    </p:spTree>
    <p:extLst>
      <p:ext uri="{BB962C8B-B14F-4D97-AF65-F5344CB8AC3E}">
        <p14:creationId xmlns:p14="http://schemas.microsoft.com/office/powerpoint/2010/main" val="3858010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149998" y="1444121"/>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146322" y="2324249"/>
            <a:ext cx="7615645" cy="1539541"/>
          </a:xfrm>
          <a:prstGeom prst="rect">
            <a:avLst/>
          </a:prstGeom>
        </p:spPr>
        <p:txBody>
          <a:bodyPr vert="horz" wrap="square" lIns="91440" tIns="45720" rIns="91440" bIns="45720" rtlCol="0" anchor="ctr">
            <a:noAutofit/>
          </a:bodyPr>
          <a:lstStyle/>
          <a:p>
            <a:r>
              <a:rPr lang="en-GB" altLang="en-US" sz="4000" dirty="0" smtClean="0">
                <a:latin typeface="Calibri" pitchFamily="34" charset="0"/>
              </a:rPr>
              <a:t>Label the bones – as a Y3 might.</a:t>
            </a:r>
          </a:p>
          <a:p>
            <a:r>
              <a:rPr lang="en-GB" altLang="en-US" sz="4000" dirty="0" smtClean="0">
                <a:latin typeface="Calibri" pitchFamily="34" charset="0"/>
              </a:rPr>
              <a:t>Teacher trades a common name for a bone with correct name e.g.:</a:t>
            </a:r>
          </a:p>
          <a:p>
            <a:pPr lvl="1"/>
            <a:r>
              <a:rPr lang="en-GB" altLang="en-US" sz="4000" dirty="0" smtClean="0">
                <a:latin typeface="Calibri" pitchFamily="34" charset="0"/>
              </a:rPr>
              <a:t>collar bone for clavicle</a:t>
            </a:r>
          </a:p>
          <a:p>
            <a:pPr lvl="1"/>
            <a:r>
              <a:rPr lang="en-GB" altLang="en-US" sz="4000" dirty="0">
                <a:latin typeface="Calibri" pitchFamily="34" charset="0"/>
              </a:rPr>
              <a:t>k</a:t>
            </a:r>
            <a:r>
              <a:rPr lang="en-GB" altLang="en-US" sz="4000" dirty="0" smtClean="0">
                <a:latin typeface="Calibri" pitchFamily="34" charset="0"/>
              </a:rPr>
              <a:t>nee cap for patella</a:t>
            </a:r>
          </a:p>
          <a:p>
            <a:pPr lvl="1"/>
            <a:r>
              <a:rPr lang="en-GB" altLang="en-US" sz="4000" dirty="0">
                <a:latin typeface="Calibri" pitchFamily="34" charset="0"/>
              </a:rPr>
              <a:t>h</a:t>
            </a:r>
            <a:r>
              <a:rPr lang="en-GB" altLang="en-US" sz="4000" dirty="0" smtClean="0">
                <a:latin typeface="Calibri" pitchFamily="34" charset="0"/>
              </a:rPr>
              <a:t>ip bone for pelvis</a:t>
            </a:r>
            <a:endParaRPr lang="en-GB" altLang="en-US" sz="4000" dirty="0">
              <a:latin typeface="Calibri" pitchFamily="34" charset="0"/>
            </a:endParaRPr>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9930">
            <a:off x="6222476" y="3907559"/>
            <a:ext cx="1677060" cy="910721"/>
          </a:xfrm>
          <a:prstGeom prst="rect">
            <a:avLst/>
          </a:prstGeom>
        </p:spPr>
      </p:pic>
      <p:sp>
        <p:nvSpPr>
          <p:cNvPr id="10" name="Title 9"/>
          <p:cNvSpPr>
            <a:spLocks noGrp="1"/>
          </p:cNvSpPr>
          <p:nvPr>
            <p:ph type="title"/>
          </p:nvPr>
        </p:nvSpPr>
        <p:spPr/>
        <p:txBody>
          <a:bodyPr/>
          <a:lstStyle/>
          <a:p>
            <a:r>
              <a:rPr lang="en-GB" sz="4800" dirty="0" smtClean="0">
                <a:solidFill>
                  <a:schemeClr val="tx1"/>
                </a:solidFill>
              </a:rPr>
              <a:t>Biscuit skeletons</a:t>
            </a:r>
            <a:endParaRPr lang="en-GB" sz="4800" dirty="0">
              <a:solidFill>
                <a:schemeClr val="tx1"/>
              </a:solidFill>
            </a:endParaRPr>
          </a:p>
        </p:txBody>
      </p:sp>
    </p:spTree>
    <p:extLst>
      <p:ext uri="{BB962C8B-B14F-4D97-AF65-F5344CB8AC3E}">
        <p14:creationId xmlns:p14="http://schemas.microsoft.com/office/powerpoint/2010/main" val="4038989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149998" y="1444121"/>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113664" y="2558443"/>
            <a:ext cx="8997679" cy="1539541"/>
          </a:xfrm>
          <a:prstGeom prst="rect">
            <a:avLst/>
          </a:prstGeom>
        </p:spPr>
        <p:txBody>
          <a:bodyPr vert="horz" wrap="square" lIns="91440" tIns="45720" rIns="91440" bIns="45720" rtlCol="0" anchor="ctr">
            <a:noAutofit/>
          </a:bodyPr>
          <a:lstStyle/>
          <a:p>
            <a:r>
              <a:rPr lang="en-GB" altLang="en-US" sz="4000" dirty="0" smtClean="0">
                <a:latin typeface="Calibri" pitchFamily="34" charset="0"/>
              </a:rPr>
              <a:t>Use a diagram to check how accurate you were</a:t>
            </a:r>
          </a:p>
          <a:p>
            <a:endParaRPr lang="en-GB" altLang="en-US" sz="4000" dirty="0" smtClean="0">
              <a:latin typeface="Calibri" pitchFamily="34" charset="0"/>
            </a:endParaRPr>
          </a:p>
          <a:p>
            <a:r>
              <a:rPr lang="en-GB" altLang="en-US" sz="4000" dirty="0" smtClean="0">
                <a:latin typeface="Calibri" pitchFamily="34" charset="0"/>
              </a:rPr>
              <a:t>Make some of the key organs out of paper and lay over the top of the skeleton</a:t>
            </a:r>
          </a:p>
          <a:p>
            <a:endParaRPr lang="en-GB" altLang="en-US" sz="4000" dirty="0" smtClean="0">
              <a:latin typeface="Calibri" pitchFamily="34" charset="0"/>
            </a:endParaRPr>
          </a:p>
          <a:p>
            <a:r>
              <a:rPr lang="en-GB" altLang="en-US" sz="4000" dirty="0" smtClean="0">
                <a:latin typeface="Calibri" pitchFamily="34" charset="0"/>
              </a:rPr>
              <a:t>Make an animal skeleton</a:t>
            </a:r>
            <a:endParaRPr lang="en-GB" altLang="en-US" sz="4000" dirty="0">
              <a:latin typeface="Calibri" pitchFamily="34" charset="0"/>
            </a:endParaRPr>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89533">
            <a:off x="6646845" y="356609"/>
            <a:ext cx="1075450" cy="584019"/>
          </a:xfrm>
          <a:prstGeom prst="rect">
            <a:avLst/>
          </a:prstGeom>
        </p:spPr>
      </p:pic>
      <p:sp>
        <p:nvSpPr>
          <p:cNvPr id="10" name="Title 9"/>
          <p:cNvSpPr>
            <a:spLocks noGrp="1"/>
          </p:cNvSpPr>
          <p:nvPr>
            <p:ph type="title"/>
          </p:nvPr>
        </p:nvSpPr>
        <p:spPr/>
        <p:txBody>
          <a:bodyPr/>
          <a:lstStyle/>
          <a:p>
            <a:r>
              <a:rPr lang="en-GB" sz="4800" dirty="0" smtClean="0">
                <a:solidFill>
                  <a:schemeClr val="tx1"/>
                </a:solidFill>
              </a:rPr>
              <a:t>Biscuit skeletons</a:t>
            </a:r>
            <a:endParaRPr lang="en-GB" sz="48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9437">
            <a:off x="5798162" y="546376"/>
            <a:ext cx="1075450" cy="584019"/>
          </a:xfrm>
          <a:prstGeom prst="rect">
            <a:avLst/>
          </a:prstGeom>
        </p:spPr>
      </p:pic>
    </p:spTree>
    <p:extLst>
      <p:ext uri="{BB962C8B-B14F-4D97-AF65-F5344CB8AC3E}">
        <p14:creationId xmlns:p14="http://schemas.microsoft.com/office/powerpoint/2010/main" val="147973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143691"/>
            <a:ext cx="8435975" cy="800763"/>
          </a:xfrm>
        </p:spPr>
        <p:txBody>
          <a:bodyPr/>
          <a:lstStyle/>
          <a:p>
            <a:r>
              <a:rPr lang="en-GB" b="1" dirty="0" smtClean="0"/>
              <a:t/>
            </a:r>
            <a:br>
              <a:rPr lang="en-GB" b="1" dirty="0" smtClean="0"/>
            </a:br>
            <a:r>
              <a:rPr lang="en-GB" b="1" dirty="0" smtClean="0"/>
              <a:t>Electricity – Year 4</a:t>
            </a:r>
            <a:br>
              <a:rPr lang="en-GB" b="1" dirty="0" smtClean="0"/>
            </a:br>
            <a:r>
              <a:rPr lang="en-GB" b="1" dirty="0"/>
              <a:t/>
            </a:r>
            <a:br>
              <a:rPr lang="en-GB" b="1" dirty="0"/>
            </a:br>
            <a:r>
              <a:rPr lang="en-GB" b="1" dirty="0" smtClean="0">
                <a:solidFill>
                  <a:schemeClr val="tx1"/>
                </a:solidFill>
              </a:rPr>
              <a:t>Squishy play dough circuits</a:t>
            </a:r>
            <a:br>
              <a:rPr lang="en-GB" b="1" dirty="0" smtClean="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sz="3600" b="1" dirty="0" smtClean="0">
                <a:solidFill>
                  <a:srgbClr val="15ACF0"/>
                </a:solidFill>
              </a:rPr>
              <a:t>To introduce the terms ‘conductors and insulators’</a:t>
            </a: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160" y="2533425"/>
            <a:ext cx="2728992" cy="2035915"/>
          </a:xfrm>
          <a:prstGeom prst="rect">
            <a:avLst/>
          </a:prstGeom>
        </p:spPr>
      </p:pic>
    </p:spTree>
    <p:extLst>
      <p:ext uri="{BB962C8B-B14F-4D97-AF65-F5344CB8AC3E}">
        <p14:creationId xmlns:p14="http://schemas.microsoft.com/office/powerpoint/2010/main" val="1062622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11" name="TextBox 10"/>
          <p:cNvSpPr txBox="1"/>
          <p:nvPr/>
        </p:nvSpPr>
        <p:spPr>
          <a:xfrm>
            <a:off x="404949" y="3094020"/>
            <a:ext cx="8174421" cy="457585"/>
          </a:xfrm>
          <a:prstGeom prst="rect">
            <a:avLst/>
          </a:prstGeom>
        </p:spPr>
        <p:txBody>
          <a:bodyPr vert="horz" wrap="square" lIns="91440" tIns="45720" rIns="91440" bIns="45720" rtlCol="0" anchor="ctr">
            <a:noAutofit/>
          </a:bodyPr>
          <a:lstStyle/>
          <a:p>
            <a:r>
              <a:rPr lang="en-GB" sz="5000" dirty="0" smtClean="0"/>
              <a:t>Make a simple series circuit using the battery pack and the LED.</a:t>
            </a:r>
          </a:p>
          <a:p>
            <a:endParaRPr lang="en-GB" sz="5000" dirty="0" smtClean="0"/>
          </a:p>
          <a:p>
            <a:r>
              <a:rPr lang="en-GB" sz="5000" dirty="0" smtClean="0"/>
              <a:t>Touch the bulb onto the wires </a:t>
            </a:r>
            <a:r>
              <a:rPr lang="en-GB" sz="5000" u="sng" dirty="0" smtClean="0"/>
              <a:t>VERY briefly </a:t>
            </a:r>
            <a:r>
              <a:rPr lang="en-GB" sz="5000" dirty="0" smtClean="0"/>
              <a:t>or the bulb will burn out! </a:t>
            </a:r>
          </a:p>
          <a:p>
            <a:endParaRPr lang="en-GB" sz="5400" dirty="0" smtClean="0"/>
          </a:p>
        </p:txBody>
      </p:sp>
      <p:sp>
        <p:nvSpPr>
          <p:cNvPr id="12" name="TextBox 11"/>
          <p:cNvSpPr txBox="1"/>
          <p:nvPr/>
        </p:nvSpPr>
        <p:spPr>
          <a:xfrm>
            <a:off x="496389" y="2859827"/>
            <a:ext cx="8373291" cy="769771"/>
          </a:xfrm>
          <a:prstGeom prst="rect">
            <a:avLst/>
          </a:prstGeom>
        </p:spPr>
        <p:txBody>
          <a:bodyPr vert="horz" wrap="square" lIns="91440" tIns="45720" rIns="91440" bIns="45720" rtlCol="0" anchor="ctr">
            <a:noAutofit/>
          </a:bodyPr>
          <a:lstStyle/>
          <a:p>
            <a:endParaRPr lang="en-GB" sz="2800" dirty="0" smtClean="0"/>
          </a:p>
        </p:txBody>
      </p:sp>
    </p:spTree>
    <p:extLst>
      <p:ext uri="{BB962C8B-B14F-4D97-AF65-F5344CB8AC3E}">
        <p14:creationId xmlns:p14="http://schemas.microsoft.com/office/powerpoint/2010/main" val="2732945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11" name="TextBox 10"/>
          <p:cNvSpPr txBox="1"/>
          <p:nvPr/>
        </p:nvSpPr>
        <p:spPr>
          <a:xfrm>
            <a:off x="420790" y="3244712"/>
            <a:ext cx="8174421" cy="457585"/>
          </a:xfrm>
          <a:prstGeom prst="rect">
            <a:avLst/>
          </a:prstGeom>
        </p:spPr>
        <p:txBody>
          <a:bodyPr vert="horz" wrap="square" lIns="91440" tIns="45720" rIns="91440" bIns="45720" rtlCol="0" anchor="ctr">
            <a:noAutofit/>
          </a:bodyPr>
          <a:lstStyle/>
          <a:p>
            <a:r>
              <a:rPr lang="en-GB" sz="5000" dirty="0" smtClean="0"/>
              <a:t>Now make a simple series circuit using the battery pack and the LED, where the current runs through the play dough. (This recipe </a:t>
            </a:r>
            <a:r>
              <a:rPr lang="en-GB" sz="5000" u="sng" dirty="0" smtClean="0"/>
              <a:t>does</a:t>
            </a:r>
            <a:r>
              <a:rPr lang="en-GB" sz="5000" dirty="0" smtClean="0"/>
              <a:t> conduct electricity!)</a:t>
            </a:r>
          </a:p>
          <a:p>
            <a:endParaRPr lang="en-GB" sz="5000" dirty="0" smtClean="0"/>
          </a:p>
          <a:p>
            <a:endParaRPr lang="en-GB" sz="5400" dirty="0" smtClean="0"/>
          </a:p>
        </p:txBody>
      </p:sp>
      <p:sp>
        <p:nvSpPr>
          <p:cNvPr id="12" name="TextBox 11"/>
          <p:cNvSpPr txBox="1"/>
          <p:nvPr/>
        </p:nvSpPr>
        <p:spPr>
          <a:xfrm>
            <a:off x="496389" y="2859827"/>
            <a:ext cx="8373291" cy="769771"/>
          </a:xfrm>
          <a:prstGeom prst="rect">
            <a:avLst/>
          </a:prstGeom>
        </p:spPr>
        <p:txBody>
          <a:bodyPr vert="horz" wrap="square" lIns="91440" tIns="45720" rIns="91440" bIns="45720" rtlCol="0" anchor="ctr">
            <a:noAutofit/>
          </a:bodyPr>
          <a:lstStyle/>
          <a:p>
            <a:endParaRPr lang="en-GB" sz="2800" dirty="0" smtClean="0"/>
          </a:p>
        </p:txBody>
      </p:sp>
    </p:spTree>
    <p:extLst>
      <p:ext uri="{BB962C8B-B14F-4D97-AF65-F5344CB8AC3E}">
        <p14:creationId xmlns:p14="http://schemas.microsoft.com/office/powerpoint/2010/main" val="1502735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11" name="TextBox 10"/>
          <p:cNvSpPr txBox="1"/>
          <p:nvPr/>
        </p:nvSpPr>
        <p:spPr>
          <a:xfrm>
            <a:off x="420790" y="3244712"/>
            <a:ext cx="8174421" cy="457585"/>
          </a:xfrm>
          <a:prstGeom prst="rect">
            <a:avLst/>
          </a:prstGeom>
        </p:spPr>
        <p:txBody>
          <a:bodyPr vert="horz" wrap="square" lIns="91440" tIns="45720" rIns="91440" bIns="45720" rtlCol="0" anchor="ctr">
            <a:noAutofit/>
          </a:bodyPr>
          <a:lstStyle/>
          <a:p>
            <a:r>
              <a:rPr lang="en-GB" sz="5000" dirty="0" smtClean="0"/>
              <a:t>You needed a gap between two pieces of play dough, with one leg of the LED in each piece. Otherwise you have a short circuit with the electricity bypassing the bulb!</a:t>
            </a:r>
          </a:p>
          <a:p>
            <a:endParaRPr lang="en-GB" sz="5000" dirty="0" smtClean="0"/>
          </a:p>
          <a:p>
            <a:endParaRPr lang="en-GB" sz="5400" dirty="0" smtClean="0"/>
          </a:p>
        </p:txBody>
      </p:sp>
      <p:sp>
        <p:nvSpPr>
          <p:cNvPr id="12" name="TextBox 11"/>
          <p:cNvSpPr txBox="1"/>
          <p:nvPr/>
        </p:nvSpPr>
        <p:spPr>
          <a:xfrm>
            <a:off x="496389" y="2859827"/>
            <a:ext cx="8373291" cy="769771"/>
          </a:xfrm>
          <a:prstGeom prst="rect">
            <a:avLst/>
          </a:prstGeom>
        </p:spPr>
        <p:txBody>
          <a:bodyPr vert="horz" wrap="square" lIns="91440" tIns="45720" rIns="91440" bIns="45720" rtlCol="0" anchor="ctr">
            <a:noAutofit/>
          </a:bodyPr>
          <a:lstStyle/>
          <a:p>
            <a:endParaRPr lang="en-GB" sz="2800" dirty="0" smtClean="0"/>
          </a:p>
        </p:txBody>
      </p:sp>
    </p:spTree>
    <p:extLst>
      <p:ext uri="{BB962C8B-B14F-4D97-AF65-F5344CB8AC3E}">
        <p14:creationId xmlns:p14="http://schemas.microsoft.com/office/powerpoint/2010/main" val="29911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Intended Learning Outcomes</a:t>
            </a:r>
            <a:br>
              <a:rPr lang="en-GB" b="1" dirty="0" smtClean="0"/>
            </a:br>
            <a:r>
              <a:rPr lang="en-GB" b="1" dirty="0" smtClean="0"/>
              <a:t/>
            </a:r>
            <a:br>
              <a:rPr lang="en-GB" b="1" dirty="0" smtClean="0"/>
            </a:br>
            <a:r>
              <a:rPr lang="en-GB" sz="3200" b="1" dirty="0" smtClean="0"/>
              <a:t>You will:</a:t>
            </a:r>
            <a:endParaRPr lang="en-GB" sz="3200" b="1" dirty="0"/>
          </a:p>
        </p:txBody>
      </p:sp>
      <p:sp>
        <p:nvSpPr>
          <p:cNvPr id="5" name="TextBox 4"/>
          <p:cNvSpPr txBox="1"/>
          <p:nvPr/>
        </p:nvSpPr>
        <p:spPr>
          <a:xfrm>
            <a:off x="250825" y="1254034"/>
            <a:ext cx="8723358" cy="1071155"/>
          </a:xfrm>
          <a:prstGeom prst="rect">
            <a:avLst/>
          </a:prstGeom>
        </p:spPr>
        <p:txBody>
          <a:bodyPr vert="horz" wrap="square" lIns="91440" tIns="45720" rIns="91440" bIns="45720" rtlCol="0" anchor="ctr">
            <a:noAutofit/>
          </a:bodyPr>
          <a:lstStyle/>
          <a:p>
            <a:pPr algn="r"/>
            <a:endParaRPr lang="en-GB" sz="5400" dirty="0" smtClean="0"/>
          </a:p>
        </p:txBody>
      </p:sp>
      <p:sp>
        <p:nvSpPr>
          <p:cNvPr id="6" name="TextBox 5"/>
          <p:cNvSpPr txBox="1"/>
          <p:nvPr/>
        </p:nvSpPr>
        <p:spPr>
          <a:xfrm>
            <a:off x="250825" y="3629598"/>
            <a:ext cx="8723358" cy="761400"/>
          </a:xfrm>
          <a:prstGeom prst="rect">
            <a:avLst/>
          </a:prstGeom>
        </p:spPr>
        <p:txBody>
          <a:bodyPr vert="horz" wrap="square" lIns="91440" tIns="45720" rIns="91440" bIns="45720" rtlCol="0" anchor="ctr">
            <a:noAutofit/>
          </a:bodyPr>
          <a:lstStyle/>
          <a:p>
            <a:r>
              <a:rPr lang="en-GB" sz="2800" dirty="0" smtClean="0"/>
              <a:t>Be more aware </a:t>
            </a:r>
            <a:r>
              <a:rPr lang="en-GB" sz="2800" dirty="0"/>
              <a:t>of the five types of enquiry in the </a:t>
            </a:r>
          </a:p>
          <a:p>
            <a:r>
              <a:rPr lang="en-GB" sz="2800" dirty="0"/>
              <a:t>Working Scientifically section of the new science </a:t>
            </a:r>
            <a:r>
              <a:rPr lang="en-GB" sz="2800" dirty="0" smtClean="0"/>
              <a:t>curriculum</a:t>
            </a:r>
          </a:p>
          <a:p>
            <a:endParaRPr lang="en-GB" sz="5400" dirty="0" smtClean="0"/>
          </a:p>
          <a:p>
            <a:r>
              <a:rPr lang="en-GB" sz="2800" dirty="0" smtClean="0"/>
              <a:t>Be able to consider how science practical enquiry activities can </a:t>
            </a:r>
            <a:r>
              <a:rPr lang="en-GB" sz="2800" dirty="0"/>
              <a:t>be </a:t>
            </a:r>
            <a:r>
              <a:rPr lang="en-GB" sz="2800" dirty="0" smtClean="0"/>
              <a:t>resourced </a:t>
            </a:r>
            <a:r>
              <a:rPr lang="en-GB" sz="2800" dirty="0"/>
              <a:t>from </a:t>
            </a:r>
            <a:r>
              <a:rPr lang="en-GB" sz="2800" dirty="0" smtClean="0"/>
              <a:t>the </a:t>
            </a:r>
            <a:r>
              <a:rPr lang="en-GB" sz="2800" dirty="0"/>
              <a:t>‘kitchen cupboard</a:t>
            </a:r>
            <a:r>
              <a:rPr lang="en-GB" sz="2800" dirty="0" smtClean="0"/>
              <a:t>’  i.e</a:t>
            </a:r>
            <a:r>
              <a:rPr lang="en-GB" sz="2800" dirty="0"/>
              <a:t>. using non specialist </a:t>
            </a:r>
            <a:r>
              <a:rPr lang="en-GB" sz="2800" dirty="0" smtClean="0"/>
              <a:t>equipment</a:t>
            </a:r>
          </a:p>
          <a:p>
            <a:endParaRPr lang="en-GB" sz="2800" dirty="0" smtClean="0"/>
          </a:p>
        </p:txBody>
      </p:sp>
    </p:spTree>
    <p:extLst>
      <p:ext uri="{BB962C8B-B14F-4D97-AF65-F5344CB8AC3E}">
        <p14:creationId xmlns:p14="http://schemas.microsoft.com/office/powerpoint/2010/main" val="3469422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143691"/>
            <a:ext cx="8435975" cy="800763"/>
          </a:xfrm>
        </p:spPr>
        <p:txBody>
          <a:bodyPr/>
          <a:lstStyle/>
          <a:p>
            <a:r>
              <a:rPr lang="en-GB" b="1" dirty="0" smtClean="0">
                <a:solidFill>
                  <a:schemeClr val="tx1"/>
                </a:solidFill>
              </a:rPr>
              <a:t/>
            </a:r>
            <a:br>
              <a:rPr lang="en-GB" b="1" dirty="0" smtClean="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53820"/>
          <a:stretch/>
        </p:blipFill>
        <p:spPr>
          <a:xfrm>
            <a:off x="496387" y="197554"/>
            <a:ext cx="4998439" cy="253911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827" y="752033"/>
            <a:ext cx="3122649" cy="2341987"/>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28878"/>
          <a:stretch/>
        </p:blipFill>
        <p:spPr>
          <a:xfrm>
            <a:off x="2349542" y="2953287"/>
            <a:ext cx="4316918" cy="2911676"/>
          </a:xfrm>
          <a:prstGeom prst="rect">
            <a:avLst/>
          </a:prstGeom>
        </p:spPr>
      </p:pic>
    </p:spTree>
    <p:extLst>
      <p:ext uri="{BB962C8B-B14F-4D97-AF65-F5344CB8AC3E}">
        <p14:creationId xmlns:p14="http://schemas.microsoft.com/office/powerpoint/2010/main" val="3423431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143691"/>
            <a:ext cx="8435975" cy="800763"/>
          </a:xfrm>
        </p:spPr>
        <p:txBody>
          <a:bodyPr/>
          <a:lstStyle/>
          <a:p>
            <a:r>
              <a:rPr lang="en-GB" b="1" dirty="0" smtClean="0">
                <a:solidFill>
                  <a:schemeClr val="tx1"/>
                </a:solidFill>
              </a:rPr>
              <a:t/>
            </a:r>
            <a:br>
              <a:rPr lang="en-GB" b="1" dirty="0" smtClean="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r>
              <a:rPr lang="en-GB" b="1" dirty="0" smtClean="0">
                <a:solidFill>
                  <a:schemeClr val="tx1"/>
                </a:solidFill>
              </a:rPr>
              <a:t/>
            </a:r>
            <a:br>
              <a:rPr lang="en-GB" b="1" dirty="0" smtClean="0">
                <a:solidFill>
                  <a:schemeClr val="tx1"/>
                </a:solidFill>
              </a:rPr>
            </a:br>
            <a:r>
              <a:rPr lang="en-GB" b="1" dirty="0">
                <a:solidFill>
                  <a:schemeClr val="tx1"/>
                </a:solidFill>
              </a:rPr>
              <a:t/>
            </a:r>
            <a:br>
              <a:rPr lang="en-GB" b="1" dirty="0">
                <a:solidFill>
                  <a:schemeClr val="tx1"/>
                </a:solidFill>
              </a:rPr>
            </a:b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6606" r="-5486"/>
          <a:stretch/>
        </p:blipFill>
        <p:spPr>
          <a:xfrm>
            <a:off x="647251" y="371116"/>
            <a:ext cx="3146311" cy="267245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1321" r="6973"/>
          <a:stretch/>
        </p:blipFill>
        <p:spPr>
          <a:xfrm>
            <a:off x="3613195" y="714403"/>
            <a:ext cx="5256485" cy="3328627"/>
          </a:xfrm>
          <a:prstGeom prst="rect">
            <a:avLst/>
          </a:prstGeom>
        </p:spPr>
      </p:pic>
      <p:sp>
        <p:nvSpPr>
          <p:cNvPr id="14" name="TextBox 13"/>
          <p:cNvSpPr txBox="1"/>
          <p:nvPr/>
        </p:nvSpPr>
        <p:spPr>
          <a:xfrm>
            <a:off x="404949" y="4767944"/>
            <a:ext cx="5365230" cy="229725"/>
          </a:xfrm>
          <a:prstGeom prst="rect">
            <a:avLst/>
          </a:prstGeom>
        </p:spPr>
        <p:txBody>
          <a:bodyPr vert="horz" wrap="square" lIns="91440" tIns="45720" rIns="91440" bIns="45720" rtlCol="0" anchor="ctr">
            <a:noAutofit/>
          </a:bodyPr>
          <a:lstStyle/>
          <a:p>
            <a:r>
              <a:rPr lang="en-GB" sz="4000" dirty="0" smtClean="0"/>
              <a:t>For more inspiration visit the Squishy Circuits </a:t>
            </a:r>
            <a:r>
              <a:rPr lang="en-GB" sz="4000" dirty="0"/>
              <a:t>F</a:t>
            </a:r>
            <a:r>
              <a:rPr lang="en-GB" sz="4000" dirty="0" smtClean="0"/>
              <a:t>acebook page</a:t>
            </a:r>
          </a:p>
        </p:txBody>
      </p:sp>
    </p:spTree>
    <p:extLst>
      <p:ext uri="{BB962C8B-B14F-4D97-AF65-F5344CB8AC3E}">
        <p14:creationId xmlns:p14="http://schemas.microsoft.com/office/powerpoint/2010/main" val="1834994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143691"/>
            <a:ext cx="8435975" cy="800763"/>
          </a:xfrm>
        </p:spPr>
        <p:txBody>
          <a:bodyPr/>
          <a:lstStyle/>
          <a:p>
            <a:r>
              <a:rPr lang="en-GB" b="1" dirty="0" smtClean="0"/>
              <a:t/>
            </a:r>
            <a:br>
              <a:rPr lang="en-GB" b="1" dirty="0" smtClean="0"/>
            </a:br>
            <a:r>
              <a:rPr lang="en-GB" b="1" dirty="0" smtClean="0"/>
              <a:t>Uses of everyday materials – </a:t>
            </a:r>
            <a:br>
              <a:rPr lang="en-GB" b="1" dirty="0" smtClean="0"/>
            </a:br>
            <a:r>
              <a:rPr lang="en-GB" b="1" dirty="0" smtClean="0"/>
              <a:t>Year 2</a:t>
            </a:r>
            <a:br>
              <a:rPr lang="en-GB" b="1" dirty="0" smtClean="0"/>
            </a:br>
            <a:r>
              <a:rPr lang="en-GB" b="1" dirty="0"/>
              <a:t/>
            </a:r>
            <a:br>
              <a:rPr lang="en-GB" b="1" dirty="0"/>
            </a:br>
            <a:r>
              <a:rPr lang="en-GB" b="1" dirty="0" smtClean="0"/>
              <a:t>               </a:t>
            </a:r>
            <a:r>
              <a:rPr lang="en-GB" b="1" dirty="0" smtClean="0">
                <a:solidFill>
                  <a:schemeClr val="tx1"/>
                </a:solidFill>
              </a:rPr>
              <a:t>Twist, bend, stretch and    squash game</a:t>
            </a:r>
            <a:br>
              <a:rPr lang="en-GB" b="1" dirty="0" smtClean="0">
                <a:solidFill>
                  <a:schemeClr val="tx1"/>
                </a:solidFill>
              </a:rPr>
            </a:br>
            <a:r>
              <a:rPr lang="en-GB" b="1" dirty="0">
                <a:solidFill>
                  <a:schemeClr val="tx1"/>
                </a:solidFill>
              </a:rPr>
              <a:t/>
            </a:r>
            <a:br>
              <a:rPr lang="en-GB" b="1" dirty="0">
                <a:solidFill>
                  <a:schemeClr val="tx1"/>
                </a:solidFill>
              </a:rPr>
            </a:br>
            <a:r>
              <a:rPr lang="en-GB" sz="3600" b="1" dirty="0" smtClean="0">
                <a:solidFill>
                  <a:srgbClr val="15ACF0"/>
                </a:solidFill>
              </a:rPr>
              <a:t>To find out how the shapes of solid objects made from some materials can be changed</a:t>
            </a: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11" y="2158393"/>
            <a:ext cx="1190625" cy="800100"/>
          </a:xfrm>
          <a:prstGeom prst="rect">
            <a:avLst/>
          </a:prstGeom>
        </p:spPr>
      </p:pic>
    </p:spTree>
    <p:extLst>
      <p:ext uri="{BB962C8B-B14F-4D97-AF65-F5344CB8AC3E}">
        <p14:creationId xmlns:p14="http://schemas.microsoft.com/office/powerpoint/2010/main" val="1426366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1201145"/>
            <a:ext cx="8435975" cy="800763"/>
          </a:xfrm>
        </p:spPr>
        <p:txBody>
          <a:bodyPr/>
          <a:lstStyle/>
          <a:p>
            <a:r>
              <a:rPr lang="en-GB" b="1" dirty="0" smtClean="0"/>
              <a:t/>
            </a:r>
            <a:br>
              <a:rPr lang="en-GB" b="1" dirty="0" smtClean="0"/>
            </a:br>
            <a:r>
              <a:rPr lang="en-GB" b="1" dirty="0"/>
              <a:t/>
            </a:r>
            <a:br>
              <a:rPr lang="en-GB" b="1" dirty="0"/>
            </a:br>
            <a:r>
              <a:rPr lang="en-GB" b="1" dirty="0" smtClean="0">
                <a:solidFill>
                  <a:schemeClr val="tx1"/>
                </a:solidFill>
              </a:rPr>
              <a:t>Twist, bend, stretch, squash game</a:t>
            </a:r>
            <a:br>
              <a:rPr lang="en-GB" b="1" dirty="0" smtClean="0">
                <a:solidFill>
                  <a:schemeClr val="tx1"/>
                </a:solidFill>
              </a:rPr>
            </a:br>
            <a:r>
              <a:rPr lang="en-GB" sz="900" b="1" dirty="0" smtClean="0">
                <a:solidFill>
                  <a:schemeClr val="tx1"/>
                </a:solidFill>
              </a:rPr>
              <a:t/>
            </a:r>
            <a:br>
              <a:rPr lang="en-GB" sz="900" b="1" dirty="0" smtClean="0">
                <a:solidFill>
                  <a:schemeClr val="tx1"/>
                </a:solidFill>
              </a:rPr>
            </a:br>
            <a:r>
              <a:rPr lang="en-GB" b="1" dirty="0" smtClean="0">
                <a:solidFill>
                  <a:schemeClr val="tx1"/>
                </a:solidFill>
              </a:rPr>
              <a:t>Objective – to make a tree!</a:t>
            </a:r>
            <a:br>
              <a:rPr lang="en-GB" b="1" dirty="0" smtClean="0">
                <a:solidFill>
                  <a:schemeClr val="tx1"/>
                </a:solidFill>
              </a:rPr>
            </a:br>
            <a:r>
              <a:rPr lang="en-GB" sz="3600" b="1" dirty="0" smtClean="0">
                <a:solidFill>
                  <a:srgbClr val="15ACF0"/>
                </a:solidFill>
              </a:rPr>
              <a:t>Rules of the game:</a:t>
            </a:r>
            <a:br>
              <a:rPr lang="en-GB" sz="3600" b="1" dirty="0" smtClean="0">
                <a:solidFill>
                  <a:srgbClr val="15ACF0"/>
                </a:solidFill>
              </a:rPr>
            </a:br>
            <a:r>
              <a:rPr lang="en-GB" sz="3600" b="1" dirty="0" smtClean="0">
                <a:solidFill>
                  <a:srgbClr val="15ACF0"/>
                </a:solidFill>
              </a:rPr>
              <a:t>You will be in a team.</a:t>
            </a:r>
            <a:br>
              <a:rPr lang="en-GB" sz="3600" b="1" dirty="0" smtClean="0">
                <a:solidFill>
                  <a:srgbClr val="15ACF0"/>
                </a:solidFill>
              </a:rPr>
            </a:br>
            <a:r>
              <a:rPr lang="en-GB" sz="3600" b="1" dirty="0" smtClean="0">
                <a:solidFill>
                  <a:srgbClr val="15ACF0"/>
                </a:solidFill>
              </a:rPr>
              <a:t>You can only shape the dough using the action as called out from the person with the spinner. </a:t>
            </a:r>
            <a:br>
              <a:rPr lang="en-GB" sz="3600" b="1" dirty="0" smtClean="0">
                <a:solidFill>
                  <a:srgbClr val="15ACF0"/>
                </a:solidFill>
              </a:rPr>
            </a:br>
            <a:r>
              <a:rPr lang="en-GB" sz="3600" b="1" dirty="0" smtClean="0">
                <a:solidFill>
                  <a:srgbClr val="15ACF0"/>
                </a:solidFill>
              </a:rPr>
              <a:t>You have 5 seconds. </a:t>
            </a:r>
            <a:br>
              <a:rPr lang="en-GB" sz="3600" b="1" dirty="0" smtClean="0">
                <a:solidFill>
                  <a:srgbClr val="15ACF0"/>
                </a:solidFill>
              </a:rPr>
            </a:br>
            <a:r>
              <a:rPr lang="en-GB" sz="3600" b="1" dirty="0" smtClean="0">
                <a:solidFill>
                  <a:srgbClr val="15ACF0"/>
                </a:solidFill>
              </a:rPr>
              <a:t>Then pass the dough on to the next person.</a:t>
            </a:r>
            <a:br>
              <a:rPr lang="en-GB" sz="3600" b="1" dirty="0" smtClean="0">
                <a:solidFill>
                  <a:srgbClr val="15ACF0"/>
                </a:solidFill>
              </a:rPr>
            </a:br>
            <a:endParaRPr lang="en-GB" sz="3200" dirty="0">
              <a:solidFill>
                <a:srgbClr val="15ACF0"/>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146322" y="2532787"/>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281" y="1062990"/>
            <a:ext cx="1190625" cy="800100"/>
          </a:xfrm>
          <a:prstGeom prst="rect">
            <a:avLst/>
          </a:prstGeom>
        </p:spPr>
      </p:pic>
    </p:spTree>
    <p:extLst>
      <p:ext uri="{BB962C8B-B14F-4D97-AF65-F5344CB8AC3E}">
        <p14:creationId xmlns:p14="http://schemas.microsoft.com/office/powerpoint/2010/main" val="1426366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013" y="-400382"/>
            <a:ext cx="8435975" cy="800763"/>
          </a:xfrm>
        </p:spPr>
        <p:txBody>
          <a:bodyPr/>
          <a:lstStyle/>
          <a:p>
            <a:r>
              <a:rPr lang="en-GB" b="1" dirty="0" smtClean="0"/>
              <a:t/>
            </a:r>
            <a:br>
              <a:rPr lang="en-GB" b="1" dirty="0" smtClean="0"/>
            </a:br>
            <a:r>
              <a:rPr lang="en-GB" b="1" dirty="0" smtClean="0">
                <a:solidFill>
                  <a:schemeClr val="tx1"/>
                </a:solidFill>
              </a:rPr>
              <a:t>Other activities include ….</a:t>
            </a:r>
            <a:br>
              <a:rPr lang="en-GB" b="1" dirty="0" smtClean="0">
                <a:solidFill>
                  <a:schemeClr val="tx1"/>
                </a:solidFill>
              </a:rPr>
            </a:br>
            <a:r>
              <a:rPr lang="en-GB" sz="3200" b="1" dirty="0" smtClean="0">
                <a:solidFill>
                  <a:schemeClr val="tx1"/>
                </a:solidFill>
              </a:rPr>
              <a:t/>
            </a:r>
            <a:br>
              <a:rPr lang="en-GB" sz="3200" b="1" dirty="0" smtClean="0">
                <a:solidFill>
                  <a:schemeClr val="tx1"/>
                </a:solidFill>
              </a:rPr>
            </a:br>
            <a:r>
              <a:rPr lang="en-GB" sz="3200" b="1" dirty="0" smtClean="0"/>
              <a:t>Animals, including humans – Year 2</a:t>
            </a:r>
            <a:br>
              <a:rPr lang="en-GB" sz="3200" b="1" dirty="0" smtClean="0"/>
            </a:br>
            <a:r>
              <a:rPr lang="en-GB" sz="3200" b="1" dirty="0" smtClean="0">
                <a:solidFill>
                  <a:schemeClr val="tx1"/>
                </a:solidFill>
              </a:rPr>
              <a:t>Cheerio grab</a:t>
            </a:r>
            <a:br>
              <a:rPr lang="en-GB" sz="3200" b="1" dirty="0" smtClean="0">
                <a:solidFill>
                  <a:schemeClr val="tx1"/>
                </a:solidFill>
              </a:rPr>
            </a:br>
            <a:r>
              <a:rPr lang="en-GB" sz="3200" b="1" dirty="0" smtClean="0">
                <a:solidFill>
                  <a:schemeClr val="tx1"/>
                </a:solidFill>
              </a:rPr>
              <a:t/>
            </a:r>
            <a:br>
              <a:rPr lang="en-GB" sz="3200" b="1" dirty="0" smtClean="0">
                <a:solidFill>
                  <a:schemeClr val="tx1"/>
                </a:solidFill>
              </a:rPr>
            </a:br>
            <a:r>
              <a:rPr lang="en-GB" sz="3200" b="1" dirty="0" smtClean="0"/>
              <a:t>Light – Year 3 </a:t>
            </a:r>
            <a:r>
              <a:rPr lang="en-GB" sz="3200" b="1" dirty="0" smtClean="0">
                <a:solidFill>
                  <a:schemeClr val="tx1"/>
                </a:solidFill>
              </a:rPr>
              <a:t>Peep hole box</a:t>
            </a:r>
            <a:br>
              <a:rPr lang="en-GB" sz="3200" b="1" dirty="0" smtClean="0">
                <a:solidFill>
                  <a:schemeClr val="tx1"/>
                </a:solidFill>
              </a:rPr>
            </a:br>
            <a:r>
              <a:rPr lang="en-GB" sz="3200" b="1" dirty="0" smtClean="0">
                <a:solidFill>
                  <a:schemeClr val="tx1"/>
                </a:solidFill>
              </a:rPr>
              <a:t/>
            </a:r>
            <a:br>
              <a:rPr lang="en-GB" sz="3200" b="1" dirty="0" smtClean="0">
                <a:solidFill>
                  <a:schemeClr val="tx1"/>
                </a:solidFill>
              </a:rPr>
            </a:br>
            <a:r>
              <a:rPr lang="en-GB" sz="3200" b="1" dirty="0" smtClean="0"/>
              <a:t>Sound – Year 4 </a:t>
            </a:r>
            <a:r>
              <a:rPr lang="en-GB" sz="3200" b="1" dirty="0" smtClean="0">
                <a:solidFill>
                  <a:schemeClr val="tx1"/>
                </a:solidFill>
              </a:rPr>
              <a:t>Visual </a:t>
            </a:r>
            <a:r>
              <a:rPr lang="en-GB" sz="3200" b="1" dirty="0">
                <a:solidFill>
                  <a:schemeClr val="tx1"/>
                </a:solidFill>
              </a:rPr>
              <a:t>vibrations</a:t>
            </a:r>
            <a:r>
              <a:rPr lang="en-GB" sz="3200" b="1" dirty="0" smtClean="0">
                <a:solidFill>
                  <a:schemeClr val="tx1"/>
                </a:solidFill>
              </a:rPr>
              <a:t/>
            </a:r>
            <a:br>
              <a:rPr lang="en-GB" sz="3200" b="1" dirty="0" smtClean="0">
                <a:solidFill>
                  <a:schemeClr val="tx1"/>
                </a:solidFill>
              </a:rPr>
            </a:br>
            <a:r>
              <a:rPr lang="en-GB" sz="3200" b="1" dirty="0" smtClean="0">
                <a:solidFill>
                  <a:schemeClr val="tx1"/>
                </a:solidFill>
              </a:rPr>
              <a:t/>
            </a:r>
            <a:br>
              <a:rPr lang="en-GB" sz="3200" b="1" dirty="0" smtClean="0">
                <a:solidFill>
                  <a:schemeClr val="tx1"/>
                </a:solidFill>
              </a:rPr>
            </a:br>
            <a:r>
              <a:rPr lang="en-GB" sz="3200" b="1" dirty="0"/>
              <a:t>Living things and their habitats – Year 2</a:t>
            </a:r>
            <a:br>
              <a:rPr lang="en-GB" sz="3200" b="1" dirty="0"/>
            </a:br>
            <a:r>
              <a:rPr lang="en-GB" sz="3200" b="1" dirty="0">
                <a:solidFill>
                  <a:schemeClr val="tx1"/>
                </a:solidFill>
              </a:rPr>
              <a:t>Wandering woodlice</a:t>
            </a:r>
            <a:r>
              <a:rPr lang="en-GB" sz="3200" b="1" dirty="0" smtClean="0">
                <a:solidFill>
                  <a:schemeClr val="tx1"/>
                </a:solidFill>
              </a:rPr>
              <a:t/>
            </a:r>
            <a:br>
              <a:rPr lang="en-GB" sz="3200" b="1" dirty="0" smtClean="0">
                <a:solidFill>
                  <a:schemeClr val="tx1"/>
                </a:solidFill>
              </a:rPr>
            </a:br>
            <a:r>
              <a:rPr lang="en-GB" b="1" dirty="0" smtClean="0"/>
              <a:t/>
            </a:r>
            <a:br>
              <a:rPr lang="en-GB" b="1" dirty="0" smtClean="0"/>
            </a:br>
            <a:r>
              <a:rPr lang="en-GB" b="1" dirty="0"/>
              <a:t/>
            </a:r>
            <a:br>
              <a:rPr lang="en-GB" b="1" dirty="0"/>
            </a:br>
            <a:r>
              <a:rPr lang="en-GB" b="1" dirty="0" smtClean="0"/>
              <a:t/>
            </a:r>
            <a:br>
              <a:rPr lang="en-GB" b="1" dirty="0" smtClean="0"/>
            </a:br>
            <a:r>
              <a:rPr lang="en-GB" b="1" dirty="0" smtClean="0"/>
              <a:t/>
            </a:r>
            <a:br>
              <a:rPr lang="en-GB" b="1" dirty="0" smtClean="0"/>
            </a:br>
            <a:r>
              <a:rPr lang="en-GB" b="1" dirty="0"/>
              <a:t/>
            </a:r>
            <a:br>
              <a:rPr lang="en-GB" b="1" dirty="0"/>
            </a:br>
            <a:endParaRPr lang="en-GB" sz="3600" dirty="0">
              <a:solidFill>
                <a:schemeClr val="tx1"/>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404949" y="2090057"/>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spTree>
    <p:extLst>
      <p:ext uri="{BB962C8B-B14F-4D97-AF65-F5344CB8AC3E}">
        <p14:creationId xmlns:p14="http://schemas.microsoft.com/office/powerpoint/2010/main" val="4256413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39" y="-400382"/>
            <a:ext cx="8435975" cy="800763"/>
          </a:xfrm>
        </p:spPr>
        <p:txBody>
          <a:bodyPr/>
          <a:lstStyle/>
          <a:p>
            <a:r>
              <a:rPr lang="en-GB" b="1" dirty="0" smtClean="0"/>
              <a:t/>
            </a:r>
            <a:br>
              <a:rPr lang="en-GB" b="1" dirty="0" smtClean="0"/>
            </a:br>
            <a:r>
              <a:rPr lang="en-GB" b="1" dirty="0" smtClean="0">
                <a:solidFill>
                  <a:schemeClr val="tx1"/>
                </a:solidFill>
              </a:rPr>
              <a:t>Other activities include….</a:t>
            </a:r>
            <a:br>
              <a:rPr lang="en-GB" b="1" dirty="0" smtClean="0">
                <a:solidFill>
                  <a:schemeClr val="tx1"/>
                </a:solidFill>
              </a:rPr>
            </a:br>
            <a:r>
              <a:rPr lang="en-GB" sz="3200" b="1" dirty="0">
                <a:solidFill>
                  <a:schemeClr val="tx1"/>
                </a:solidFill>
              </a:rPr>
              <a:t/>
            </a:r>
            <a:br>
              <a:rPr lang="en-GB" sz="3200" b="1" dirty="0">
                <a:solidFill>
                  <a:schemeClr val="tx1"/>
                </a:solidFill>
              </a:rPr>
            </a:br>
            <a:r>
              <a:rPr lang="en-GB" sz="3200" b="1" dirty="0" smtClean="0"/>
              <a:t>Plants – Year 2 </a:t>
            </a:r>
            <a:r>
              <a:rPr lang="en-GB" sz="3200" b="1" dirty="0" smtClean="0">
                <a:solidFill>
                  <a:schemeClr val="tx1"/>
                </a:solidFill>
              </a:rPr>
              <a:t>Through </a:t>
            </a:r>
            <a:r>
              <a:rPr lang="en-GB" sz="3200" b="1" dirty="0">
                <a:solidFill>
                  <a:schemeClr val="tx1"/>
                </a:solidFill>
              </a:rPr>
              <a:t>the holes</a:t>
            </a:r>
            <a:r>
              <a:rPr lang="en-GB" sz="3200" b="1" dirty="0" smtClean="0">
                <a:solidFill>
                  <a:schemeClr val="tx1"/>
                </a:solidFill>
              </a:rPr>
              <a:t/>
            </a:r>
            <a:br>
              <a:rPr lang="en-GB" sz="3200" b="1" dirty="0" smtClean="0">
                <a:solidFill>
                  <a:schemeClr val="tx1"/>
                </a:solidFill>
              </a:rPr>
            </a:br>
            <a:r>
              <a:rPr lang="en-GB" sz="3200" b="1" dirty="0" smtClean="0">
                <a:solidFill>
                  <a:schemeClr val="tx1"/>
                </a:solidFill>
              </a:rPr>
              <a:t/>
            </a:r>
            <a:br>
              <a:rPr lang="en-GB" sz="3200" b="1" dirty="0" smtClean="0">
                <a:solidFill>
                  <a:schemeClr val="tx1"/>
                </a:solidFill>
              </a:rPr>
            </a:br>
            <a:r>
              <a:rPr lang="en-GB" sz="3200" b="1" dirty="0" smtClean="0"/>
              <a:t>Rocks – Year 3 </a:t>
            </a:r>
            <a:r>
              <a:rPr lang="en-GB" sz="3200" b="1" dirty="0" smtClean="0">
                <a:solidFill>
                  <a:schemeClr val="tx1"/>
                </a:solidFill>
              </a:rPr>
              <a:t>Fossil </a:t>
            </a:r>
            <a:r>
              <a:rPr lang="en-GB" sz="3200" b="1" dirty="0">
                <a:solidFill>
                  <a:schemeClr val="tx1"/>
                </a:solidFill>
              </a:rPr>
              <a:t>formation sandwich</a:t>
            </a:r>
            <a:r>
              <a:rPr lang="en-GB" sz="3200" b="1" dirty="0" smtClean="0">
                <a:solidFill>
                  <a:schemeClr val="tx1"/>
                </a:solidFill>
              </a:rPr>
              <a:t/>
            </a:r>
            <a:br>
              <a:rPr lang="en-GB" sz="3200" b="1" dirty="0" smtClean="0">
                <a:solidFill>
                  <a:schemeClr val="tx1"/>
                </a:solidFill>
              </a:rPr>
            </a:br>
            <a:r>
              <a:rPr lang="en-GB" sz="3200" b="1" dirty="0" smtClean="0">
                <a:solidFill>
                  <a:schemeClr val="tx1"/>
                </a:solidFill>
              </a:rPr>
              <a:t/>
            </a:r>
            <a:br>
              <a:rPr lang="en-GB" sz="3200" b="1" dirty="0" smtClean="0">
                <a:solidFill>
                  <a:schemeClr val="tx1"/>
                </a:solidFill>
              </a:rPr>
            </a:br>
            <a:r>
              <a:rPr lang="en-GB" sz="3200" b="1" dirty="0" smtClean="0"/>
              <a:t>Electricity – Year 6 </a:t>
            </a:r>
            <a:r>
              <a:rPr lang="en-GB" sz="3200" b="1" dirty="0" smtClean="0">
                <a:solidFill>
                  <a:schemeClr val="tx1"/>
                </a:solidFill>
              </a:rPr>
              <a:t>Steady </a:t>
            </a:r>
            <a:r>
              <a:rPr lang="en-GB" sz="3200" b="1" dirty="0">
                <a:solidFill>
                  <a:schemeClr val="tx1"/>
                </a:solidFill>
              </a:rPr>
              <a:t>hand game</a:t>
            </a:r>
            <a:br>
              <a:rPr lang="en-GB" sz="3200" b="1" dirty="0">
                <a:solidFill>
                  <a:schemeClr val="tx1"/>
                </a:solidFill>
              </a:rPr>
            </a:br>
            <a:r>
              <a:rPr lang="en-GB" sz="3200" b="1" dirty="0" smtClean="0">
                <a:solidFill>
                  <a:schemeClr val="tx1"/>
                </a:solidFill>
              </a:rPr>
              <a:t/>
            </a:r>
            <a:br>
              <a:rPr lang="en-GB" sz="3200" b="1" dirty="0" smtClean="0">
                <a:solidFill>
                  <a:schemeClr val="tx1"/>
                </a:solidFill>
              </a:rPr>
            </a:br>
            <a:r>
              <a:rPr lang="en-GB" sz="3200" b="1" dirty="0" smtClean="0"/>
              <a:t>Animals</a:t>
            </a:r>
            <a:r>
              <a:rPr lang="en-GB" sz="3200" b="1" dirty="0"/>
              <a:t>, including humans – Year 4</a:t>
            </a:r>
            <a:r>
              <a:rPr lang="en-GB" sz="3200" b="1" dirty="0">
                <a:solidFill>
                  <a:schemeClr val="tx1"/>
                </a:solidFill>
              </a:rPr>
              <a:t> Rubber eggs</a:t>
            </a:r>
            <a:r>
              <a:rPr lang="en-GB" sz="3200" b="1" dirty="0" smtClean="0">
                <a:solidFill>
                  <a:schemeClr val="tx1"/>
                </a:solidFill>
              </a:rPr>
              <a:t/>
            </a:r>
            <a:br>
              <a:rPr lang="en-GB" sz="3200" b="1" dirty="0" smtClean="0">
                <a:solidFill>
                  <a:schemeClr val="tx1"/>
                </a:solidFill>
              </a:rPr>
            </a:br>
            <a:r>
              <a:rPr lang="en-GB" sz="3200" b="1" dirty="0" smtClean="0">
                <a:solidFill>
                  <a:schemeClr val="tx1"/>
                </a:solidFill>
              </a:rPr>
              <a:t/>
            </a:r>
            <a:br>
              <a:rPr lang="en-GB" sz="3200" b="1" dirty="0" smtClean="0">
                <a:solidFill>
                  <a:schemeClr val="tx1"/>
                </a:solidFill>
              </a:rPr>
            </a:br>
            <a:r>
              <a:rPr lang="en-GB" b="1" dirty="0" smtClean="0"/>
              <a:t/>
            </a:r>
            <a:br>
              <a:rPr lang="en-GB" b="1" dirty="0" smtClean="0"/>
            </a:br>
            <a:r>
              <a:rPr lang="en-GB" b="1" dirty="0"/>
              <a:t/>
            </a:r>
            <a:br>
              <a:rPr lang="en-GB" b="1" dirty="0"/>
            </a:br>
            <a:r>
              <a:rPr lang="en-GB" b="1" dirty="0" smtClean="0"/>
              <a:t/>
            </a:r>
            <a:br>
              <a:rPr lang="en-GB" b="1" dirty="0" smtClean="0"/>
            </a:br>
            <a:r>
              <a:rPr lang="en-GB" b="1" dirty="0" smtClean="0"/>
              <a:t/>
            </a:r>
            <a:br>
              <a:rPr lang="en-GB" b="1" dirty="0" smtClean="0"/>
            </a:br>
            <a:r>
              <a:rPr lang="en-GB" b="1" dirty="0"/>
              <a:t/>
            </a:r>
            <a:br>
              <a:rPr lang="en-GB" b="1" dirty="0"/>
            </a:br>
            <a:endParaRPr lang="en-GB" sz="3600" dirty="0">
              <a:solidFill>
                <a:schemeClr val="tx1"/>
              </a:solidFill>
            </a:endParaRPr>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endParaRPr lang="en-GB" altLang="en-US" sz="4400" dirty="0">
              <a:latin typeface="Calibri" pitchFamily="34" charset="0"/>
            </a:endParaRP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96389" y="1463040"/>
            <a:ext cx="6805748" cy="2547258"/>
          </a:xfrm>
          <a:prstGeom prst="rect">
            <a:avLst/>
          </a:prstGeom>
        </p:spPr>
        <p:txBody>
          <a:bodyPr vert="horz" wrap="square" lIns="91440" tIns="45720" rIns="91440" bIns="45720" rtlCol="0" anchor="ctr">
            <a:noAutofit/>
          </a:bodyPr>
          <a:lstStyle/>
          <a:p>
            <a:pPr algn="r"/>
            <a:endParaRPr lang="en-GB" sz="5400" dirty="0" smtClean="0"/>
          </a:p>
        </p:txBody>
      </p:sp>
      <p:sp>
        <p:nvSpPr>
          <p:cNvPr id="7" name="TextBox 6"/>
          <p:cNvSpPr txBox="1"/>
          <p:nvPr/>
        </p:nvSpPr>
        <p:spPr>
          <a:xfrm>
            <a:off x="-90125" y="2072940"/>
            <a:ext cx="7615645" cy="1539541"/>
          </a:xfrm>
          <a:prstGeom prst="rect">
            <a:avLst/>
          </a:prstGeom>
        </p:spPr>
        <p:txBody>
          <a:bodyPr vert="horz" wrap="square" lIns="91440" tIns="45720" rIns="91440" bIns="45720" rtlCol="0" anchor="ctr">
            <a:noAutofit/>
          </a:bodyPr>
          <a:lstStyle/>
          <a:p>
            <a:pPr algn="r"/>
            <a:endParaRPr lang="en-GB" sz="5400" dirty="0" smtClean="0"/>
          </a:p>
        </p:txBody>
      </p:sp>
      <p:sp>
        <p:nvSpPr>
          <p:cNvPr id="8" name="TextBox 7"/>
          <p:cNvSpPr txBox="1"/>
          <p:nvPr/>
        </p:nvSpPr>
        <p:spPr>
          <a:xfrm>
            <a:off x="261257" y="2913487"/>
            <a:ext cx="7903028" cy="1070216"/>
          </a:xfrm>
          <a:prstGeom prst="rect">
            <a:avLst/>
          </a:prstGeom>
        </p:spPr>
        <p:txBody>
          <a:bodyPr vert="horz" wrap="square" lIns="91440" tIns="45720" rIns="91440" bIns="45720" rtlCol="0" anchor="ctr">
            <a:noAutofit/>
          </a:bodyPr>
          <a:lstStyle/>
          <a:p>
            <a:endParaRPr lang="en-GB" sz="4400" dirty="0" smtClean="0"/>
          </a:p>
        </p:txBody>
      </p:sp>
    </p:spTree>
    <p:extLst>
      <p:ext uri="{BB962C8B-B14F-4D97-AF65-F5344CB8AC3E}">
        <p14:creationId xmlns:p14="http://schemas.microsoft.com/office/powerpoint/2010/main" val="1108666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4607344" y="1097282"/>
            <a:ext cx="4245800" cy="5347100"/>
          </a:xfrm>
        </p:spPr>
        <p:txBody>
          <a:bodyPr/>
          <a:lstStyle/>
          <a:p>
            <a:r>
              <a:rPr lang="en-GB" sz="2800" dirty="0" smtClean="0"/>
              <a:t>We hope you</a:t>
            </a:r>
          </a:p>
          <a:p>
            <a:r>
              <a:rPr lang="en-GB" sz="2800" dirty="0"/>
              <a:t>h</a:t>
            </a:r>
            <a:r>
              <a:rPr lang="en-GB" sz="2800" dirty="0" smtClean="0"/>
              <a:t>ave enjoyed the </a:t>
            </a:r>
          </a:p>
          <a:p>
            <a:r>
              <a:rPr lang="en-GB" sz="2800" dirty="0"/>
              <a:t>a</a:t>
            </a:r>
            <a:r>
              <a:rPr lang="en-GB" sz="2800" dirty="0" smtClean="0"/>
              <a:t>ctivities we have </a:t>
            </a:r>
          </a:p>
          <a:p>
            <a:r>
              <a:rPr lang="en-GB" sz="2800" dirty="0" smtClean="0"/>
              <a:t>shared with you today.</a:t>
            </a:r>
          </a:p>
          <a:p>
            <a:endParaRPr lang="en-GB" sz="2800" dirty="0" smtClean="0"/>
          </a:p>
          <a:p>
            <a:r>
              <a:rPr lang="en-GB" sz="2800" dirty="0" smtClean="0"/>
              <a:t>For more information about future publications </a:t>
            </a:r>
          </a:p>
          <a:p>
            <a:r>
              <a:rPr lang="en-GB" sz="2800" dirty="0"/>
              <a:t>a</a:t>
            </a:r>
            <a:r>
              <a:rPr lang="en-GB" sz="2800" dirty="0" smtClean="0"/>
              <a:t>nd resources, visit the </a:t>
            </a:r>
            <a:r>
              <a:rPr lang="en-GB" sz="2800" dirty="0" err="1" smtClean="0"/>
              <a:t>SmartLearning</a:t>
            </a:r>
            <a:r>
              <a:rPr lang="en-GB" sz="2800" dirty="0" smtClean="0"/>
              <a:t> website. </a:t>
            </a:r>
            <a:endParaRPr lang="en-GB" sz="2800" dirty="0"/>
          </a:p>
        </p:txBody>
      </p:sp>
    </p:spTree>
    <p:extLst>
      <p:ext uri="{BB962C8B-B14F-4D97-AF65-F5344CB8AC3E}">
        <p14:creationId xmlns:p14="http://schemas.microsoft.com/office/powerpoint/2010/main" val="3182624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TELEPHONE</a:t>
            </a:r>
          </a:p>
        </p:txBody>
      </p:sp>
      <p:sp>
        <p:nvSpPr>
          <p:cNvPr id="3" name="Text Placeholder 2"/>
          <p:cNvSpPr>
            <a:spLocks noGrp="1"/>
          </p:cNvSpPr>
          <p:nvPr>
            <p:ph type="body" sz="quarter" idx="12"/>
          </p:nvPr>
        </p:nvSpPr>
        <p:spPr/>
        <p:txBody>
          <a:bodyPr/>
          <a:lstStyle/>
          <a:p>
            <a:r>
              <a:rPr lang="en-US" dirty="0" smtClean="0"/>
              <a:t>EMAIL</a:t>
            </a:r>
            <a:endParaRPr lang="en-US" dirty="0"/>
          </a:p>
        </p:txBody>
      </p:sp>
      <p:sp>
        <p:nvSpPr>
          <p:cNvPr id="4" name="Text Placeholder 3"/>
          <p:cNvSpPr>
            <a:spLocks noGrp="1"/>
          </p:cNvSpPr>
          <p:nvPr>
            <p:ph type="body" sz="quarter" idx="13"/>
          </p:nvPr>
        </p:nvSpPr>
        <p:spPr/>
        <p:txBody>
          <a:bodyPr/>
          <a:lstStyle/>
          <a:p>
            <a:r>
              <a:rPr lang="en-US" dirty="0"/>
              <a:t>01423 206200</a:t>
            </a:r>
          </a:p>
        </p:txBody>
      </p:sp>
      <p:sp>
        <p:nvSpPr>
          <p:cNvPr id="5" name="Text Placeholder 4"/>
          <p:cNvSpPr>
            <a:spLocks noGrp="1"/>
          </p:cNvSpPr>
          <p:nvPr>
            <p:ph type="body" sz="quarter" idx="14"/>
          </p:nvPr>
        </p:nvSpPr>
        <p:spPr/>
        <p:txBody>
          <a:bodyPr/>
          <a:lstStyle/>
          <a:p>
            <a:r>
              <a:rPr lang="en-US" dirty="0" err="1" smtClean="0"/>
              <a:t>admin@smart-learning.co.uk</a:t>
            </a:r>
            <a:endParaRPr lang="en-US" dirty="0"/>
          </a:p>
        </p:txBody>
      </p:sp>
      <p:sp>
        <p:nvSpPr>
          <p:cNvPr id="6" name="Text Placeholder 5"/>
          <p:cNvSpPr>
            <a:spLocks noGrp="1"/>
          </p:cNvSpPr>
          <p:nvPr>
            <p:ph type="body" sz="quarter" idx="15"/>
          </p:nvPr>
        </p:nvSpPr>
        <p:spPr/>
        <p:txBody>
          <a:bodyPr/>
          <a:lstStyle/>
          <a:p>
            <a:r>
              <a:rPr lang="en-US" dirty="0"/>
              <a:t>TWITTER</a:t>
            </a:r>
          </a:p>
        </p:txBody>
      </p:sp>
      <p:sp>
        <p:nvSpPr>
          <p:cNvPr id="7" name="Text Placeholder 6"/>
          <p:cNvSpPr>
            <a:spLocks noGrp="1"/>
          </p:cNvSpPr>
          <p:nvPr>
            <p:ph type="body" sz="quarter" idx="16"/>
          </p:nvPr>
        </p:nvSpPr>
        <p:spPr/>
        <p:txBody>
          <a:bodyPr/>
          <a:lstStyle/>
          <a:p>
            <a:r>
              <a:rPr lang="en-US" dirty="0"/>
              <a:t>@smartlearning </a:t>
            </a:r>
            <a:br>
              <a:rPr lang="en-US" dirty="0"/>
            </a:br>
            <a:r>
              <a:rPr lang="en-US" dirty="0"/>
              <a:t>@smartsci @smartenglishsl</a:t>
            </a:r>
          </a:p>
          <a:p>
            <a:r>
              <a:rPr lang="en-US" dirty="0"/>
              <a:t> </a:t>
            </a:r>
          </a:p>
          <a:p>
            <a:r>
              <a:rPr lang="en-US" dirty="0"/>
              <a:t> </a:t>
            </a:r>
          </a:p>
          <a:p>
            <a:r>
              <a:rPr lang="en-US" dirty="0"/>
              <a:t> </a:t>
            </a:r>
          </a:p>
        </p:txBody>
      </p:sp>
      <p:sp>
        <p:nvSpPr>
          <p:cNvPr id="8" name="Text Placeholder 7"/>
          <p:cNvSpPr>
            <a:spLocks noGrp="1"/>
          </p:cNvSpPr>
          <p:nvPr>
            <p:ph type="body" sz="quarter" idx="17"/>
          </p:nvPr>
        </p:nvSpPr>
        <p:spPr/>
        <p:txBody>
          <a:bodyPr/>
          <a:lstStyle/>
          <a:p>
            <a:r>
              <a:rPr lang="en-US" dirty="0"/>
              <a:t>ADDRESS</a:t>
            </a:r>
          </a:p>
        </p:txBody>
      </p:sp>
      <p:sp>
        <p:nvSpPr>
          <p:cNvPr id="9" name="Text Placeholder 8"/>
          <p:cNvSpPr>
            <a:spLocks noGrp="1"/>
          </p:cNvSpPr>
          <p:nvPr>
            <p:ph type="body" sz="quarter" idx="18"/>
          </p:nvPr>
        </p:nvSpPr>
        <p:spPr/>
        <p:txBody>
          <a:bodyPr/>
          <a:lstStyle/>
          <a:p>
            <a:r>
              <a:rPr lang="en-US" dirty="0"/>
              <a:t>Smart Learning Ltd</a:t>
            </a:r>
            <a:br>
              <a:rPr lang="en-US" dirty="0"/>
            </a:br>
            <a:r>
              <a:rPr lang="en-US" dirty="0"/>
              <a:t>Unit 4A </a:t>
            </a:r>
            <a:br>
              <a:rPr lang="en-US" dirty="0"/>
            </a:br>
            <a:r>
              <a:rPr lang="en-US" dirty="0"/>
              <a:t>Follifoot Ridge Business Park</a:t>
            </a:r>
            <a:br>
              <a:rPr lang="en-US" dirty="0"/>
            </a:br>
            <a:r>
              <a:rPr lang="en-US" dirty="0"/>
              <a:t>Pannal Road, Harrogate, HG3 1DP</a:t>
            </a:r>
          </a:p>
          <a:p>
            <a:r>
              <a:rPr lang="en-US" dirty="0"/>
              <a:t> </a:t>
            </a:r>
          </a:p>
          <a:p>
            <a:r>
              <a:rPr lang="en-US" dirty="0"/>
              <a:t> </a:t>
            </a:r>
          </a:p>
          <a:p>
            <a:r>
              <a:rPr lang="en-US" dirty="0"/>
              <a:t> </a:t>
            </a:r>
          </a:p>
        </p:txBody>
      </p:sp>
    </p:spTree>
    <p:extLst>
      <p:ext uri="{BB962C8B-B14F-4D97-AF65-F5344CB8AC3E}">
        <p14:creationId xmlns:p14="http://schemas.microsoft.com/office/powerpoint/2010/main" val="3906598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480209"/>
            <a:ext cx="8435975" cy="800763"/>
          </a:xfrm>
        </p:spPr>
        <p:txBody>
          <a:bodyPr/>
          <a:lstStyle/>
          <a:p>
            <a:r>
              <a:rPr lang="en-GB" sz="4800" b="1" dirty="0" smtClean="0"/>
              <a:t>Ice-cream without a freezer</a:t>
            </a:r>
            <a:r>
              <a:rPr lang="en-GB" b="1" dirty="0" smtClean="0"/>
              <a:t/>
            </a:r>
            <a:br>
              <a:rPr lang="en-GB" b="1" dirty="0" smtClean="0"/>
            </a:br>
            <a:r>
              <a:rPr lang="en-GB" altLang="en-US" sz="3600" dirty="0">
                <a:solidFill>
                  <a:schemeClr val="tx1"/>
                </a:solidFill>
                <a:latin typeface="Calibri" panose="020F0502020204030204" pitchFamily="34" charset="0"/>
                <a:cs typeface="Calibri" panose="020F0502020204030204" pitchFamily="34" charset="0"/>
              </a:rPr>
              <a:t>Curriculum link – Year 4 States of matter,  but …..</a:t>
            </a:r>
            <a:br>
              <a:rPr lang="en-GB" altLang="en-US" sz="3600" dirty="0">
                <a:solidFill>
                  <a:schemeClr val="tx1"/>
                </a:solidFill>
                <a:latin typeface="Calibri" panose="020F0502020204030204" pitchFamily="34" charset="0"/>
                <a:cs typeface="Calibri" panose="020F0502020204030204" pitchFamily="34" charset="0"/>
              </a:rPr>
            </a:br>
            <a:endParaRPr lang="en-GB" sz="3600" dirty="0">
              <a:solidFill>
                <a:schemeClr val="tx1"/>
              </a:solidFill>
            </a:endParaRPr>
          </a:p>
        </p:txBody>
      </p:sp>
      <p:sp>
        <p:nvSpPr>
          <p:cNvPr id="5" name="TextBox 4"/>
          <p:cNvSpPr txBox="1"/>
          <p:nvPr/>
        </p:nvSpPr>
        <p:spPr>
          <a:xfrm>
            <a:off x="250825" y="1254034"/>
            <a:ext cx="8723358" cy="1071155"/>
          </a:xfrm>
          <a:prstGeom prst="rect">
            <a:avLst/>
          </a:prstGeom>
        </p:spPr>
        <p:txBody>
          <a:bodyPr vert="horz" wrap="square" lIns="91440" tIns="45720" rIns="91440" bIns="45720" rtlCol="0" anchor="ctr">
            <a:noAutofit/>
          </a:bodyPr>
          <a:lstStyle/>
          <a:p>
            <a:pPr algn="r"/>
            <a:endParaRPr lang="en-GB" sz="5400" dirty="0" smtClean="0"/>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2690949"/>
            <a:ext cx="6933746" cy="1319349"/>
          </a:xfrm>
          <a:prstGeom prst="rect">
            <a:avLst/>
          </a:prstGeom>
        </p:spPr>
        <p:txBody>
          <a:bodyPr vert="horz" wrap="square" lIns="91440" tIns="45720" rIns="91440" bIns="45720" rtlCol="0" anchor="ctr">
            <a:noAutofit/>
          </a:bodyPr>
          <a:lstStyle/>
          <a:p>
            <a:endParaRPr lang="en-GB" altLang="en-US" sz="3600" dirty="0" smtClean="0">
              <a:latin typeface="Calibri" panose="020F0502020204030204" pitchFamily="34" charset="0"/>
              <a:cs typeface="Calibri" panose="020F0502020204030204" pitchFamily="34" charset="0"/>
            </a:endParaRPr>
          </a:p>
          <a:p>
            <a:endParaRPr lang="en-GB" altLang="en-US" sz="3600" dirty="0">
              <a:latin typeface="Calibri" panose="020F0502020204030204" pitchFamily="34" charset="0"/>
              <a:cs typeface="Calibri" panose="020F0502020204030204" pitchFamily="34" charset="0"/>
            </a:endParaRPr>
          </a:p>
          <a:p>
            <a:r>
              <a:rPr lang="en-GB" altLang="en-US" sz="3600" dirty="0" smtClean="0">
                <a:solidFill>
                  <a:srgbClr val="15ACF0"/>
                </a:solidFill>
                <a:latin typeface="Calibri" panose="020F0502020204030204" pitchFamily="34" charset="0"/>
                <a:cs typeface="Calibri" panose="020F0502020204030204" pitchFamily="34" charset="0"/>
              </a:rPr>
              <a:t>To observe a material change state when it is cooled, measuring the temperature at which this happens in degrees Celsius</a:t>
            </a:r>
            <a:endParaRPr lang="en-GB" sz="5400" dirty="0" smtClean="0">
              <a:solidFill>
                <a:srgbClr val="15ACF0"/>
              </a:solidFill>
            </a:endParaRPr>
          </a:p>
        </p:txBody>
      </p:sp>
    </p:spTree>
    <p:extLst>
      <p:ext uri="{BB962C8B-B14F-4D97-AF65-F5344CB8AC3E}">
        <p14:creationId xmlns:p14="http://schemas.microsoft.com/office/powerpoint/2010/main" val="92428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493272"/>
            <a:ext cx="8435975" cy="800763"/>
          </a:xfrm>
        </p:spPr>
        <p:txBody>
          <a:bodyPr/>
          <a:lstStyle/>
          <a:p>
            <a:r>
              <a:rPr lang="en-GB" sz="4800" b="1" dirty="0" smtClean="0"/>
              <a:t>New resource available this spring from Smart Learning</a:t>
            </a:r>
            <a:r>
              <a:rPr lang="en-GB" b="1" dirty="0" smtClean="0"/>
              <a:t/>
            </a:r>
            <a:br>
              <a:rPr lang="en-GB" b="1" dirty="0" smtClean="0"/>
            </a:br>
            <a:endParaRPr lang="en-GB" sz="3600" dirty="0"/>
          </a:p>
        </p:txBody>
      </p:sp>
      <p:sp>
        <p:nvSpPr>
          <p:cNvPr id="5" name="TextBox 4"/>
          <p:cNvSpPr txBox="1"/>
          <p:nvPr/>
        </p:nvSpPr>
        <p:spPr>
          <a:xfrm>
            <a:off x="250825" y="1254034"/>
            <a:ext cx="8723358" cy="1071155"/>
          </a:xfrm>
          <a:prstGeom prst="rect">
            <a:avLst/>
          </a:prstGeom>
        </p:spPr>
        <p:txBody>
          <a:bodyPr vert="horz" wrap="square" lIns="91440" tIns="45720" rIns="91440" bIns="45720" rtlCol="0" anchor="ctr">
            <a:noAutofit/>
          </a:bodyPr>
          <a:lstStyle/>
          <a:p>
            <a:pPr algn="r"/>
            <a:endParaRPr lang="en-GB" sz="5400" dirty="0" smtClean="0"/>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513910"/>
            <a:ext cx="6933746" cy="1319349"/>
          </a:xfrm>
          <a:prstGeom prst="rect">
            <a:avLst/>
          </a:prstGeom>
        </p:spPr>
        <p:txBody>
          <a:bodyPr vert="horz" wrap="square" lIns="91440" tIns="45720" rIns="91440" bIns="45720" rtlCol="0" anchor="ctr">
            <a:noAutofit/>
          </a:bodyPr>
          <a:lstStyle/>
          <a:p>
            <a:r>
              <a:rPr lang="en-GB" altLang="en-US" sz="4400" dirty="0" smtClean="0">
                <a:latin typeface="Calibri" panose="020F0502020204030204" pitchFamily="34" charset="0"/>
                <a:cs typeface="Calibri" panose="020F0502020204030204" pitchFamily="34" charset="0"/>
              </a:rPr>
              <a:t>A book containing two easy to resource practical activities for every topic and age group in the new National Curriculum.</a:t>
            </a:r>
            <a:endParaRPr lang="en-GB" altLang="en-US" sz="4400" dirty="0">
              <a:latin typeface="Calibri" panose="020F0502020204030204" pitchFamily="34" charset="0"/>
              <a:cs typeface="Calibri" panose="020F0502020204030204" pitchFamily="34" charset="0"/>
            </a:endParaRPr>
          </a:p>
          <a:p>
            <a:endParaRPr lang="en-GB" sz="5400" dirty="0" smtClean="0"/>
          </a:p>
        </p:txBody>
      </p:sp>
    </p:spTree>
    <p:extLst>
      <p:ext uri="{BB962C8B-B14F-4D97-AF65-F5344CB8AC3E}">
        <p14:creationId xmlns:p14="http://schemas.microsoft.com/office/powerpoint/2010/main" val="403065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358076"/>
            <a:ext cx="8435975" cy="800763"/>
          </a:xfrm>
        </p:spPr>
        <p:txBody>
          <a:bodyPr/>
          <a:lstStyle/>
          <a:p>
            <a:r>
              <a:rPr lang="en-GB" sz="4800" b="1" dirty="0" smtClean="0"/>
              <a:t>New resource available this spring from Smart Learning</a:t>
            </a:r>
            <a:r>
              <a:rPr lang="en-GB" b="1" dirty="0" smtClean="0"/>
              <a:t/>
            </a:r>
            <a:br>
              <a:rPr lang="en-GB" b="1" dirty="0" smtClean="0"/>
            </a:br>
            <a:endParaRPr lang="en-GB" sz="3600" dirty="0"/>
          </a:p>
        </p:txBody>
      </p:sp>
      <p:sp>
        <p:nvSpPr>
          <p:cNvPr id="5" name="TextBox 4"/>
          <p:cNvSpPr txBox="1"/>
          <p:nvPr/>
        </p:nvSpPr>
        <p:spPr>
          <a:xfrm>
            <a:off x="250825" y="1254034"/>
            <a:ext cx="8723358" cy="1071155"/>
          </a:xfrm>
          <a:prstGeom prst="rect">
            <a:avLst/>
          </a:prstGeom>
        </p:spPr>
        <p:txBody>
          <a:bodyPr vert="horz" wrap="square" lIns="91440" tIns="45720" rIns="91440" bIns="45720" rtlCol="0" anchor="ctr">
            <a:noAutofit/>
          </a:bodyPr>
          <a:lstStyle/>
          <a:p>
            <a:pPr algn="r"/>
            <a:endParaRPr lang="en-GB" sz="5400" dirty="0" smtClean="0"/>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140466" y="3499421"/>
            <a:ext cx="8546334" cy="1319349"/>
          </a:xfrm>
          <a:prstGeom prst="rect">
            <a:avLst/>
          </a:prstGeom>
        </p:spPr>
        <p:txBody>
          <a:bodyPr vert="horz" wrap="square" lIns="91440" tIns="45720" rIns="91440" bIns="45720" rtlCol="0" anchor="ctr">
            <a:noAutofit/>
          </a:bodyPr>
          <a:lstStyle/>
          <a:p>
            <a:r>
              <a:rPr lang="en-GB" altLang="en-US" sz="4400" dirty="0" smtClean="0">
                <a:latin typeface="Calibri" panose="020F0502020204030204" pitchFamily="34" charset="0"/>
                <a:cs typeface="Calibri" panose="020F0502020204030204" pitchFamily="34" charset="0"/>
              </a:rPr>
              <a:t>For each topic one activity will be for the teacher to lead, whilst the second activity (on the same theme) is designed for pupils to attempt independently. </a:t>
            </a:r>
            <a:r>
              <a:rPr lang="en-GB" altLang="en-US" sz="4400" b="1" dirty="0" smtClean="0">
                <a:solidFill>
                  <a:srgbClr val="15ACF0"/>
                </a:solidFill>
                <a:latin typeface="Calibri" panose="020F0502020204030204" pitchFamily="34" charset="0"/>
                <a:cs typeface="Calibri" panose="020F0502020204030204" pitchFamily="34" charset="0"/>
              </a:rPr>
              <a:t>Hand out</a:t>
            </a:r>
            <a:endParaRPr lang="en-GB" altLang="en-US" sz="4400" b="1" dirty="0">
              <a:solidFill>
                <a:srgbClr val="15ACF0"/>
              </a:solidFill>
              <a:latin typeface="Calibri" panose="020F0502020204030204" pitchFamily="34" charset="0"/>
              <a:cs typeface="Calibri" panose="020F0502020204030204" pitchFamily="34" charset="0"/>
            </a:endParaRPr>
          </a:p>
          <a:p>
            <a:endParaRPr lang="en-GB" sz="5400" dirty="0" smtClean="0"/>
          </a:p>
        </p:txBody>
      </p:sp>
    </p:spTree>
    <p:extLst>
      <p:ext uri="{BB962C8B-B14F-4D97-AF65-F5344CB8AC3E}">
        <p14:creationId xmlns:p14="http://schemas.microsoft.com/office/powerpoint/2010/main" val="3190186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358076"/>
            <a:ext cx="8435975" cy="800763"/>
          </a:xfrm>
        </p:spPr>
        <p:txBody>
          <a:bodyPr/>
          <a:lstStyle/>
          <a:p>
            <a:r>
              <a:rPr lang="en-GB" b="1" dirty="0" smtClean="0"/>
              <a:t>Working Scientifically</a:t>
            </a:r>
            <a:br>
              <a:rPr lang="en-GB" b="1" dirty="0" smtClean="0"/>
            </a:br>
            <a:endParaRPr lang="en-GB" sz="3600" dirty="0"/>
          </a:p>
        </p:txBody>
      </p:sp>
      <p:sp>
        <p:nvSpPr>
          <p:cNvPr id="5" name="TextBox 4"/>
          <p:cNvSpPr txBox="1"/>
          <p:nvPr/>
        </p:nvSpPr>
        <p:spPr>
          <a:xfrm>
            <a:off x="250825" y="1254034"/>
            <a:ext cx="8723358" cy="1071155"/>
          </a:xfrm>
          <a:prstGeom prst="rect">
            <a:avLst/>
          </a:prstGeom>
        </p:spPr>
        <p:txBody>
          <a:bodyPr vert="horz" wrap="square" lIns="91440" tIns="45720" rIns="91440" bIns="45720" rtlCol="0" anchor="ctr">
            <a:noAutofit/>
          </a:bodyPr>
          <a:lstStyle/>
          <a:p>
            <a:pPr algn="r"/>
            <a:endParaRPr lang="en-GB" sz="5400" dirty="0" smtClean="0"/>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
        <p:nvSpPr>
          <p:cNvPr id="4" name="TextBox 3"/>
          <p:cNvSpPr txBox="1"/>
          <p:nvPr/>
        </p:nvSpPr>
        <p:spPr>
          <a:xfrm>
            <a:off x="432388" y="2718951"/>
            <a:ext cx="8360229" cy="1459287"/>
          </a:xfrm>
          <a:prstGeom prst="rect">
            <a:avLst/>
          </a:prstGeom>
        </p:spPr>
        <p:txBody>
          <a:bodyPr vert="horz" wrap="square" lIns="91440" tIns="45720" rIns="91440" bIns="45720" rtlCol="0" anchor="ctr">
            <a:noAutofit/>
          </a:bodyPr>
          <a:lstStyle/>
          <a:p>
            <a:pPr>
              <a:spcBef>
                <a:spcPct val="0"/>
              </a:spcBef>
            </a:pPr>
            <a:r>
              <a:rPr lang="en-GB" altLang="en-US" sz="4000" dirty="0">
                <a:latin typeface="Calibri" pitchFamily="34" charset="0"/>
              </a:rPr>
              <a:t>There are now 5 types of enquiry named in the new curriculum.</a:t>
            </a:r>
          </a:p>
          <a:p>
            <a:pPr>
              <a:spcBef>
                <a:spcPct val="0"/>
              </a:spcBef>
            </a:pPr>
            <a:endParaRPr lang="en-GB" altLang="en-US" sz="4000" dirty="0">
              <a:latin typeface="Calibri" pitchFamily="34" charset="0"/>
            </a:endParaRPr>
          </a:p>
          <a:p>
            <a:pPr>
              <a:spcBef>
                <a:spcPct val="0"/>
              </a:spcBef>
            </a:pPr>
            <a:r>
              <a:rPr lang="en-GB" altLang="en-US" sz="4000" dirty="0">
                <a:solidFill>
                  <a:srgbClr val="15ACF0"/>
                </a:solidFill>
                <a:latin typeface="Calibri" pitchFamily="34" charset="0"/>
              </a:rPr>
              <a:t>Can anybody name the 7 old ones</a:t>
            </a:r>
            <a:r>
              <a:rPr lang="en-GB" altLang="en-US" sz="4000" dirty="0" smtClean="0">
                <a:solidFill>
                  <a:srgbClr val="15ACF0"/>
                </a:solidFill>
                <a:latin typeface="Calibri" pitchFamily="34" charset="0"/>
              </a:rPr>
              <a:t>? </a:t>
            </a:r>
            <a:endParaRPr lang="en-GB" altLang="en-US" sz="4000" dirty="0">
              <a:solidFill>
                <a:srgbClr val="15ACF0"/>
              </a:solidFill>
              <a:latin typeface="Calibri" pitchFamily="34" charset="0"/>
            </a:endParaRPr>
          </a:p>
          <a:p>
            <a:endParaRPr lang="en-GB" sz="5400" dirty="0" smtClean="0"/>
          </a:p>
        </p:txBody>
      </p:sp>
    </p:spTree>
    <p:extLst>
      <p:ext uri="{BB962C8B-B14F-4D97-AF65-F5344CB8AC3E}">
        <p14:creationId xmlns:p14="http://schemas.microsoft.com/office/powerpoint/2010/main" val="295106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253573"/>
            <a:ext cx="8435975" cy="800763"/>
          </a:xfrm>
        </p:spPr>
        <p:txBody>
          <a:bodyPr/>
          <a:lstStyle/>
          <a:p>
            <a:r>
              <a:rPr lang="en-GB" sz="3600" b="1" dirty="0" smtClean="0"/>
              <a:t>Types of enquiry</a:t>
            </a:r>
            <a:r>
              <a:rPr lang="en-GB" b="1" dirty="0" smtClean="0"/>
              <a:t/>
            </a:r>
            <a:br>
              <a:rPr lang="en-GB" b="1" dirty="0" smtClean="0"/>
            </a:br>
            <a:endParaRPr lang="en-GB" sz="3600" dirty="0"/>
          </a:p>
        </p:txBody>
      </p:sp>
      <p:sp>
        <p:nvSpPr>
          <p:cNvPr id="5" name="TextBox 4"/>
          <p:cNvSpPr txBox="1"/>
          <p:nvPr/>
        </p:nvSpPr>
        <p:spPr>
          <a:xfrm>
            <a:off x="250825" y="1254034"/>
            <a:ext cx="8723358" cy="1071155"/>
          </a:xfrm>
          <a:prstGeom prst="rect">
            <a:avLst/>
          </a:prstGeom>
        </p:spPr>
        <p:txBody>
          <a:bodyPr vert="horz" wrap="square" lIns="91440" tIns="45720" rIns="91440" bIns="45720" rtlCol="0" anchor="ctr">
            <a:noAutofit/>
          </a:bodyPr>
          <a:lstStyle/>
          <a:p>
            <a:pPr algn="r"/>
            <a:endParaRPr lang="en-GB" sz="5400" dirty="0" smtClean="0"/>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graphicFrame>
        <p:nvGraphicFramePr>
          <p:cNvPr id="7" name="Table 6"/>
          <p:cNvGraphicFramePr>
            <a:graphicFrameLocks noGrp="1"/>
          </p:cNvGraphicFramePr>
          <p:nvPr>
            <p:extLst>
              <p:ext uri="{D42A27DB-BD31-4B8C-83A1-F6EECF244321}">
                <p14:modId xmlns:p14="http://schemas.microsoft.com/office/powerpoint/2010/main" val="4274192113"/>
              </p:ext>
            </p:extLst>
          </p:nvPr>
        </p:nvGraphicFramePr>
        <p:xfrm>
          <a:off x="392133" y="1054336"/>
          <a:ext cx="8137912" cy="3884262"/>
        </p:xfrm>
        <a:graphic>
          <a:graphicData uri="http://schemas.openxmlformats.org/drawingml/2006/table">
            <a:tbl>
              <a:tblPr firstRow="1" bandRow="1">
                <a:tableStyleId>{5C22544A-7EE6-4342-B048-85BDC9FD1C3A}</a:tableStyleId>
              </a:tblPr>
              <a:tblGrid>
                <a:gridCol w="4068956"/>
                <a:gridCol w="4068956"/>
              </a:tblGrid>
              <a:tr h="310454">
                <a:tc>
                  <a:txBody>
                    <a:bodyPr/>
                    <a:lstStyle/>
                    <a:p>
                      <a:r>
                        <a:rPr lang="en-GB" b="1" dirty="0" smtClean="0"/>
                        <a:t>OLD</a:t>
                      </a:r>
                      <a:endParaRPr lang="en-GB" b="1" dirty="0"/>
                    </a:p>
                  </a:txBody>
                  <a:tcPr>
                    <a:solidFill>
                      <a:srgbClr val="92D050"/>
                    </a:solidFill>
                  </a:tcPr>
                </a:tc>
                <a:tc>
                  <a:txBody>
                    <a:bodyPr/>
                    <a:lstStyle/>
                    <a:p>
                      <a:r>
                        <a:rPr lang="en-GB" dirty="0" smtClean="0"/>
                        <a:t>NEW</a:t>
                      </a:r>
                      <a:endParaRPr lang="en-GB" dirty="0"/>
                    </a:p>
                  </a:txBody>
                  <a:tcPr>
                    <a:solidFill>
                      <a:srgbClr val="00B0F0"/>
                    </a:solidFill>
                  </a:tcPr>
                </a:tc>
              </a:tr>
              <a:tr h="314766">
                <a:tc>
                  <a:txBody>
                    <a:bodyPr/>
                    <a:lstStyle/>
                    <a:p>
                      <a:r>
                        <a:rPr lang="en-GB" dirty="0" smtClean="0"/>
                        <a:t>Observation</a:t>
                      </a:r>
                      <a:endParaRPr lang="en-GB" dirty="0"/>
                    </a:p>
                  </a:txBody>
                  <a:tcPr/>
                </a:tc>
                <a:tc>
                  <a:txBody>
                    <a:bodyPr/>
                    <a:lstStyle/>
                    <a:p>
                      <a:r>
                        <a:rPr lang="en-GB" dirty="0" smtClean="0"/>
                        <a:t>Observation over time</a:t>
                      </a:r>
                      <a:endParaRPr lang="en-GB" dirty="0"/>
                    </a:p>
                  </a:txBody>
                  <a:tcPr/>
                </a:tc>
              </a:tr>
              <a:tr h="314766">
                <a:tc>
                  <a:txBody>
                    <a:bodyPr/>
                    <a:lstStyle/>
                    <a:p>
                      <a:r>
                        <a:rPr lang="en-GB" dirty="0" smtClean="0"/>
                        <a:t>Fair Test</a:t>
                      </a:r>
                      <a:endParaRPr lang="en-GB" dirty="0"/>
                    </a:p>
                  </a:txBody>
                  <a:tcPr/>
                </a:tc>
                <a:tc>
                  <a:txBody>
                    <a:bodyPr/>
                    <a:lstStyle/>
                    <a:p>
                      <a:r>
                        <a:rPr lang="en-GB" dirty="0" smtClean="0"/>
                        <a:t>Comparative</a:t>
                      </a:r>
                      <a:r>
                        <a:rPr lang="en-GB" baseline="0" dirty="0" smtClean="0"/>
                        <a:t> and fair testing</a:t>
                      </a:r>
                      <a:endParaRPr lang="en-GB" dirty="0"/>
                    </a:p>
                  </a:txBody>
                  <a:tcPr/>
                </a:tc>
              </a:tr>
              <a:tr h="414888">
                <a:tc>
                  <a:txBody>
                    <a:bodyPr/>
                    <a:lstStyle/>
                    <a:p>
                      <a:r>
                        <a:rPr lang="en-GB" dirty="0" smtClean="0"/>
                        <a:t>Research</a:t>
                      </a:r>
                      <a:endParaRPr lang="en-GB" dirty="0"/>
                    </a:p>
                  </a:txBody>
                  <a:tcPr/>
                </a:tc>
                <a:tc>
                  <a:txBody>
                    <a:bodyPr/>
                    <a:lstStyle/>
                    <a:p>
                      <a:r>
                        <a:rPr lang="en-GB" dirty="0" smtClean="0"/>
                        <a:t>Research using secondary sources</a:t>
                      </a:r>
                      <a:endParaRPr lang="en-GB" dirty="0"/>
                    </a:p>
                  </a:txBody>
                  <a:tcPr/>
                </a:tc>
              </a:tr>
              <a:tr h="314766">
                <a:tc>
                  <a:txBody>
                    <a:bodyPr/>
                    <a:lstStyle/>
                    <a:p>
                      <a:r>
                        <a:rPr lang="en-GB" dirty="0" smtClean="0"/>
                        <a:t>Illustration</a:t>
                      </a:r>
                      <a:endParaRPr lang="en-GB" dirty="0"/>
                    </a:p>
                  </a:txBody>
                  <a:tcPr/>
                </a:tc>
                <a:tc>
                  <a:txBody>
                    <a:bodyPr/>
                    <a:lstStyle/>
                    <a:p>
                      <a:endParaRPr lang="en-GB"/>
                    </a:p>
                  </a:txBody>
                  <a:tcPr/>
                </a:tc>
              </a:tr>
              <a:tr h="314766">
                <a:tc>
                  <a:txBody>
                    <a:bodyPr/>
                    <a:lstStyle/>
                    <a:p>
                      <a:r>
                        <a:rPr lang="en-GB" dirty="0" smtClean="0"/>
                        <a:t>Using</a:t>
                      </a:r>
                      <a:r>
                        <a:rPr lang="en-GB" baseline="0" dirty="0" smtClean="0"/>
                        <a:t> a model</a:t>
                      </a:r>
                    </a:p>
                  </a:txBody>
                  <a:tcPr/>
                </a:tc>
                <a:tc>
                  <a:txBody>
                    <a:bodyPr/>
                    <a:lstStyle/>
                    <a:p>
                      <a:endParaRPr lang="en-GB"/>
                    </a:p>
                  </a:txBody>
                  <a:tcPr/>
                </a:tc>
              </a:tr>
              <a:tr h="314766">
                <a:tc>
                  <a:txBody>
                    <a:bodyPr/>
                    <a:lstStyle/>
                    <a:p>
                      <a:r>
                        <a:rPr lang="en-GB" dirty="0" smtClean="0"/>
                        <a:t>Basic Skills</a:t>
                      </a:r>
                      <a:endParaRPr lang="en-GB" dirty="0"/>
                    </a:p>
                  </a:txBody>
                  <a:tcPr/>
                </a:tc>
                <a:tc>
                  <a:txBody>
                    <a:bodyPr/>
                    <a:lstStyle/>
                    <a:p>
                      <a:endParaRPr lang="en-GB" dirty="0"/>
                    </a:p>
                  </a:txBody>
                  <a:tcPr/>
                </a:tc>
              </a:tr>
              <a:tr h="314766">
                <a:tc>
                  <a:txBody>
                    <a:bodyPr/>
                    <a:lstStyle/>
                    <a:p>
                      <a:r>
                        <a:rPr lang="en-GB" dirty="0" smtClean="0"/>
                        <a:t>Exploration</a:t>
                      </a:r>
                      <a:endParaRPr lang="en-GB" dirty="0"/>
                    </a:p>
                  </a:txBody>
                  <a:tcPr/>
                </a:tc>
                <a:tc>
                  <a:txBody>
                    <a:bodyPr/>
                    <a:lstStyle/>
                    <a:p>
                      <a:endParaRPr lang="en-GB" dirty="0"/>
                    </a:p>
                  </a:txBody>
                  <a:tcPr/>
                </a:tc>
              </a:tr>
              <a:tr h="314766">
                <a:tc>
                  <a:txBody>
                    <a:bodyPr/>
                    <a:lstStyle/>
                    <a:p>
                      <a:endParaRPr lang="en-GB"/>
                    </a:p>
                  </a:txBody>
                  <a:tcPr/>
                </a:tc>
                <a:tc>
                  <a:txBody>
                    <a:bodyPr/>
                    <a:lstStyle/>
                    <a:p>
                      <a:r>
                        <a:rPr lang="en-GB" dirty="0" smtClean="0"/>
                        <a:t>Pattern seeking</a:t>
                      </a:r>
                      <a:endParaRPr lang="en-GB" dirty="0"/>
                    </a:p>
                  </a:txBody>
                  <a:tcPr/>
                </a:tc>
              </a:tr>
              <a:tr h="543294">
                <a:tc>
                  <a:txBody>
                    <a:bodyPr/>
                    <a:lstStyle/>
                    <a:p>
                      <a:endParaRPr lang="en-GB"/>
                    </a:p>
                  </a:txBody>
                  <a:tcPr/>
                </a:tc>
                <a:tc>
                  <a:txBody>
                    <a:bodyPr/>
                    <a:lstStyle/>
                    <a:p>
                      <a:r>
                        <a:rPr lang="en-GB" dirty="0" smtClean="0"/>
                        <a:t>Identifying, grouping and classifying</a:t>
                      </a:r>
                      <a:endParaRPr lang="en-GB" dirty="0"/>
                    </a:p>
                  </a:txBody>
                  <a:tcPr/>
                </a:tc>
              </a:tr>
            </a:tbl>
          </a:graphicData>
        </a:graphic>
      </p:graphicFrame>
      <p:sp>
        <p:nvSpPr>
          <p:cNvPr id="4" name="TextBox 3"/>
          <p:cNvSpPr txBox="1"/>
          <p:nvPr/>
        </p:nvSpPr>
        <p:spPr>
          <a:xfrm>
            <a:off x="250825" y="5108027"/>
            <a:ext cx="7537922" cy="567559"/>
          </a:xfrm>
          <a:prstGeom prst="rect">
            <a:avLst/>
          </a:prstGeom>
        </p:spPr>
        <p:txBody>
          <a:bodyPr vert="horz" wrap="square" lIns="91440" tIns="45720" rIns="91440" bIns="45720" rtlCol="0" anchor="ctr">
            <a:noAutofit/>
          </a:bodyPr>
          <a:lstStyle/>
          <a:p>
            <a:r>
              <a:rPr lang="en-GB" sz="4400" dirty="0" smtClean="0"/>
              <a:t>Read hand out - definitions</a:t>
            </a:r>
          </a:p>
        </p:txBody>
      </p:sp>
    </p:spTree>
    <p:extLst>
      <p:ext uri="{BB962C8B-B14F-4D97-AF65-F5344CB8AC3E}">
        <p14:creationId xmlns:p14="http://schemas.microsoft.com/office/powerpoint/2010/main" val="251793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825" y="253573"/>
            <a:ext cx="8435975" cy="800763"/>
          </a:xfrm>
        </p:spPr>
        <p:txBody>
          <a:bodyPr/>
          <a:lstStyle/>
          <a:p>
            <a:r>
              <a:rPr lang="en-GB" sz="3600" b="1" dirty="0" smtClean="0"/>
              <a:t>Types of enquiry</a:t>
            </a:r>
            <a:r>
              <a:rPr lang="en-GB" b="1" dirty="0" smtClean="0"/>
              <a:t/>
            </a:r>
            <a:br>
              <a:rPr lang="en-GB" b="1" dirty="0" smtClean="0"/>
            </a:br>
            <a:endParaRPr lang="en-GB" sz="3600" dirty="0"/>
          </a:p>
        </p:txBody>
      </p:sp>
      <p:sp>
        <p:nvSpPr>
          <p:cNvPr id="5" name="TextBox 4"/>
          <p:cNvSpPr txBox="1"/>
          <p:nvPr/>
        </p:nvSpPr>
        <p:spPr>
          <a:xfrm>
            <a:off x="146322" y="2558443"/>
            <a:ext cx="8723358" cy="1071155"/>
          </a:xfrm>
          <a:prstGeom prst="rect">
            <a:avLst/>
          </a:prstGeom>
        </p:spPr>
        <p:txBody>
          <a:bodyPr vert="horz" wrap="square" lIns="91440" tIns="45720" rIns="91440" bIns="45720" rtlCol="0" anchor="ctr">
            <a:noAutofit/>
          </a:bodyPr>
          <a:lstStyle/>
          <a:p>
            <a:pPr>
              <a:spcBef>
                <a:spcPct val="0"/>
              </a:spcBef>
            </a:pPr>
            <a:r>
              <a:rPr lang="en-GB" altLang="en-US" sz="4400" dirty="0">
                <a:latin typeface="Calibri" pitchFamily="34" charset="0"/>
              </a:rPr>
              <a:t>Pupils will learn and put into practice the </a:t>
            </a:r>
            <a:r>
              <a:rPr lang="en-GB" altLang="en-US" sz="4400" dirty="0" smtClean="0">
                <a:latin typeface="Calibri" pitchFamily="34" charset="0"/>
              </a:rPr>
              <a:t>Working Scientifically </a:t>
            </a:r>
            <a:r>
              <a:rPr lang="en-GB" altLang="en-US" sz="4400" dirty="0">
                <a:latin typeface="Calibri" pitchFamily="34" charset="0"/>
              </a:rPr>
              <a:t>skills by </a:t>
            </a:r>
            <a:r>
              <a:rPr lang="en-GB" altLang="en-US" sz="4400" dirty="0" smtClean="0">
                <a:latin typeface="Calibri" pitchFamily="34" charset="0"/>
              </a:rPr>
              <a:t>carrying out a range of practical activities and taking </a:t>
            </a:r>
            <a:r>
              <a:rPr lang="en-GB" altLang="en-US" sz="4400" dirty="0">
                <a:latin typeface="Calibri" pitchFamily="34" charset="0"/>
              </a:rPr>
              <a:t>part in the different types of enquiry</a:t>
            </a:r>
          </a:p>
        </p:txBody>
      </p:sp>
      <p:sp>
        <p:nvSpPr>
          <p:cNvPr id="6" name="TextBox 5"/>
          <p:cNvSpPr txBox="1"/>
          <p:nvPr/>
        </p:nvSpPr>
        <p:spPr>
          <a:xfrm>
            <a:off x="250825" y="3248898"/>
            <a:ext cx="8723358" cy="761400"/>
          </a:xfrm>
          <a:prstGeom prst="rect">
            <a:avLst/>
          </a:prstGeom>
        </p:spPr>
        <p:txBody>
          <a:bodyPr vert="horz" wrap="square" lIns="91440" tIns="45720" rIns="91440" bIns="45720" rtlCol="0" anchor="ctr">
            <a:noAutofit/>
          </a:bodyPr>
          <a:lstStyle/>
          <a:p>
            <a:endParaRPr lang="en-GB" sz="2800" dirty="0" smtClean="0"/>
          </a:p>
        </p:txBody>
      </p:sp>
      <p:sp>
        <p:nvSpPr>
          <p:cNvPr id="2" name="TextBox 1"/>
          <p:cNvSpPr txBox="1"/>
          <p:nvPr/>
        </p:nvSpPr>
        <p:spPr>
          <a:xfrm>
            <a:off x="250825" y="3448595"/>
            <a:ext cx="6933746" cy="1319349"/>
          </a:xfrm>
          <a:prstGeom prst="rect">
            <a:avLst/>
          </a:prstGeom>
        </p:spPr>
        <p:txBody>
          <a:bodyPr vert="horz" wrap="square" lIns="91440" tIns="45720" rIns="91440" bIns="45720" rtlCol="0" anchor="ctr">
            <a:noAutofit/>
          </a:bodyPr>
          <a:lstStyle/>
          <a:p>
            <a:endParaRPr lang="en-GB" sz="5400" dirty="0" smtClean="0"/>
          </a:p>
        </p:txBody>
      </p:sp>
    </p:spTree>
    <p:extLst>
      <p:ext uri="{BB962C8B-B14F-4D97-AF65-F5344CB8AC3E}">
        <p14:creationId xmlns:p14="http://schemas.microsoft.com/office/powerpoint/2010/main" val="637161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r">
          <a:defRPr sz="5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829</Words>
  <Application>Microsoft Office PowerPoint</Application>
  <PresentationFormat>On-screen Show (4:3)</PresentationFormat>
  <Paragraphs>170</Paragraphs>
  <Slides>37</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Museo 500</vt:lpstr>
      <vt:lpstr>Museo 700</vt:lpstr>
      <vt:lpstr>Office Theme</vt:lpstr>
      <vt:lpstr>Smart Primary Practical</vt:lpstr>
      <vt:lpstr>Pam Waite Science Consultant</vt:lpstr>
      <vt:lpstr>Intended Learning Outcomes  You will:</vt:lpstr>
      <vt:lpstr>Ice-cream without a freezer Curriculum link – Year 4 States of matter,  but ….. </vt:lpstr>
      <vt:lpstr>New resource available this spring from Smart Learning </vt:lpstr>
      <vt:lpstr>New resource available this spring from Smart Learning </vt:lpstr>
      <vt:lpstr>Working Scientifically </vt:lpstr>
      <vt:lpstr>Types of enquiry </vt:lpstr>
      <vt:lpstr>Types of enquiry </vt:lpstr>
      <vt:lpstr>Why are there 5 types of enquiry outlined in the new curriculum? </vt:lpstr>
      <vt:lpstr>Why do I need to know about the 5 types of enquiry? </vt:lpstr>
      <vt:lpstr> The following practical activities require pupils to use and practice a significant number of ‘Working Scientifically’ skills.  The activities will prompt pupils to raise further questions.  You could ask pupils to say which type of enquiry they will need to use in order to find out the answer.    </vt:lpstr>
      <vt:lpstr> Forces and magnets – Year 3  Attractive butterfly             Paperclip rescue  To show that magnetic forces can act at a distance</vt:lpstr>
      <vt:lpstr>PowerPoint Presentation</vt:lpstr>
      <vt:lpstr>PowerPoint Presentation</vt:lpstr>
      <vt:lpstr>PowerPoint Presentation</vt:lpstr>
      <vt:lpstr> Everyday materials – Year 1  Wiggly worms   To describe the simple physical properties of an everyday material</vt:lpstr>
      <vt:lpstr>PowerPoint Presentation</vt:lpstr>
      <vt:lpstr> Properties and changes of materials – Year 5  Lovely lava lamps  To demonstrate a non-reversible change during which new materials are made</vt:lpstr>
      <vt:lpstr>Drop ¼  of an Alka-Seltzer tablet (other pain relief remedies are available!) at a time, into the plastic bottle full of liquid and observe what happens.  What do you think the liquids are in the plastic bottle? Can you explain to a colleague what is happening and why?</vt:lpstr>
      <vt:lpstr>PowerPoint Presentation</vt:lpstr>
      <vt:lpstr> Animals, including humans –  Year 3  Biscuit skeletons  To assess pupil knowledge of the human skeleton</vt:lpstr>
      <vt:lpstr>Biscuit skeletons</vt:lpstr>
      <vt:lpstr>Biscuit skeletons</vt:lpstr>
      <vt:lpstr>Biscuit skeletons</vt:lpstr>
      <vt:lpstr> Electricity – Year 4  Squishy play dough circuits     To introduce the terms ‘conductors and insulators’</vt:lpstr>
      <vt:lpstr>PowerPoint Presentation</vt:lpstr>
      <vt:lpstr>PowerPoint Presentation</vt:lpstr>
      <vt:lpstr>PowerPoint Presentation</vt:lpstr>
      <vt:lpstr>     </vt:lpstr>
      <vt:lpstr>     </vt:lpstr>
      <vt:lpstr> Uses of everyday materials –  Year 2                 Twist, bend, stretch and    squash game  To find out how the shapes of solid objects made from some materials can be changed</vt:lpstr>
      <vt:lpstr>  Twist, bend, stretch, squash game  Objective – to make a tree! Rules of the game: You will be in a team. You can only shape the dough using the action as called out from the person with the spinner.  You have 5 seconds.  Then pass the dough on to the next person. </vt:lpstr>
      <vt:lpstr> Other activities include ….  Animals, including humans – Year 2 Cheerio grab  Light – Year 3 Peep hole box  Sound – Year 4 Visual vibrations  Living things and their habitats – Year 2 Wandering woodlice      </vt:lpstr>
      <vt:lpstr> Other activities include….  Plants – Year 2 Through the holes  Rocks – Year 3 Fossil formation sandwich  Electricity – Year 6 Steady hand game  Animals, including humans – Year 4 Rubber eggs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Cornwell</dc:creator>
  <cp:lastModifiedBy>nicola</cp:lastModifiedBy>
  <cp:revision>97</cp:revision>
  <dcterms:created xsi:type="dcterms:W3CDTF">2015-10-08T14:57:02Z</dcterms:created>
  <dcterms:modified xsi:type="dcterms:W3CDTF">2016-01-14T16:39:14Z</dcterms:modified>
</cp:coreProperties>
</file>